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7" r:id="rId2"/>
  </p:sldMasterIdLst>
  <p:notesMasterIdLst>
    <p:notesMasterId r:id="rId38"/>
  </p:notesMasterIdLst>
  <p:handoutMasterIdLst>
    <p:handoutMasterId r:id="rId39"/>
  </p:handoutMasterIdLst>
  <p:sldIdLst>
    <p:sldId id="256" r:id="rId3"/>
    <p:sldId id="635" r:id="rId4"/>
    <p:sldId id="497" r:id="rId5"/>
    <p:sldId id="637" r:id="rId6"/>
    <p:sldId id="578" r:id="rId7"/>
    <p:sldId id="636" r:id="rId8"/>
    <p:sldId id="498" r:id="rId9"/>
    <p:sldId id="587" r:id="rId10"/>
    <p:sldId id="524" r:id="rId11"/>
    <p:sldId id="517" r:id="rId12"/>
    <p:sldId id="579" r:id="rId13"/>
    <p:sldId id="611" r:id="rId14"/>
    <p:sldId id="612" r:id="rId15"/>
    <p:sldId id="580" r:id="rId16"/>
    <p:sldId id="581" r:id="rId17"/>
    <p:sldId id="582" r:id="rId18"/>
    <p:sldId id="259" r:id="rId19"/>
    <p:sldId id="615" r:id="rId20"/>
    <p:sldId id="616" r:id="rId21"/>
    <p:sldId id="617" r:id="rId22"/>
    <p:sldId id="618" r:id="rId23"/>
    <p:sldId id="619" r:id="rId24"/>
    <p:sldId id="620" r:id="rId25"/>
    <p:sldId id="628" r:id="rId26"/>
    <p:sldId id="629" r:id="rId27"/>
    <p:sldId id="630" r:id="rId28"/>
    <p:sldId id="631" r:id="rId29"/>
    <p:sldId id="632" r:id="rId30"/>
    <p:sldId id="633" r:id="rId31"/>
    <p:sldId id="634" r:id="rId32"/>
    <p:sldId id="621" r:id="rId33"/>
    <p:sldId id="622" r:id="rId34"/>
    <p:sldId id="623" r:id="rId35"/>
    <p:sldId id="624" r:id="rId36"/>
    <p:sldId id="625" r:id="rId37"/>
  </p:sldIdLst>
  <p:sldSz cx="10058400" cy="7772400"/>
  <p:notesSz cx="6858000" cy="91440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6" autoAdjust="0"/>
    <p:restoredTop sz="95033" autoAdjust="0"/>
  </p:normalViewPr>
  <p:slideViewPr>
    <p:cSldViewPr>
      <p:cViewPr>
        <p:scale>
          <a:sx n="50" d="100"/>
          <a:sy n="50" d="100"/>
        </p:scale>
        <p:origin x="1877" y="538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25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Usman Zia" userId="1c632b21-80b5-4b28-b425-356a745744c0" providerId="ADAL" clId="{94F2484E-1BF5-406B-8466-EBC5A076F881}"/>
    <pc:docChg chg="delSld">
      <pc:chgData name="Dr. Usman Zia" userId="1c632b21-80b5-4b28-b425-356a745744c0" providerId="ADAL" clId="{94F2484E-1BF5-406B-8466-EBC5A076F881}" dt="2023-10-05T16:55:31.884" v="3" actId="47"/>
      <pc:docMkLst>
        <pc:docMk/>
      </pc:docMkLst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1420032255" sldId="508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3061882235" sldId="510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4071501336" sldId="511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2132646029" sldId="512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1898674090" sldId="513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3405852855" sldId="537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3437619433" sldId="550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1034304966" sldId="551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489535884" sldId="558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524471967" sldId="563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961606904" sldId="565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3715871497" sldId="570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2126102771" sldId="571"/>
        </pc:sldMkLst>
      </pc:sldChg>
      <pc:sldChg chg="del">
        <pc:chgData name="Dr. Usman Zia" userId="1c632b21-80b5-4b28-b425-356a745744c0" providerId="ADAL" clId="{94F2484E-1BF5-406B-8466-EBC5A076F881}" dt="2023-10-05T16:55:14.583" v="1" actId="47"/>
        <pc:sldMkLst>
          <pc:docMk/>
          <pc:sldMk cId="1342958947" sldId="594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181995582" sldId="595"/>
        </pc:sldMkLst>
      </pc:sldChg>
      <pc:sldChg chg="del">
        <pc:chgData name="Dr. Usman Zia" userId="1c632b21-80b5-4b28-b425-356a745744c0" providerId="ADAL" clId="{94F2484E-1BF5-406B-8466-EBC5A076F881}" dt="2023-10-05T16:55:03.734" v="0" actId="47"/>
        <pc:sldMkLst>
          <pc:docMk/>
          <pc:sldMk cId="2667398310" sldId="600"/>
        </pc:sldMkLst>
      </pc:sldChg>
      <pc:sldChg chg="del">
        <pc:chgData name="Dr. Usman Zia" userId="1c632b21-80b5-4b28-b425-356a745744c0" providerId="ADAL" clId="{94F2484E-1BF5-406B-8466-EBC5A076F881}" dt="2023-10-05T16:55:31.884" v="3" actId="47"/>
        <pc:sldMkLst>
          <pc:docMk/>
          <pc:sldMk cId="2025399894" sldId="626"/>
        </pc:sldMkLst>
      </pc:sldChg>
      <pc:sldChg chg="del">
        <pc:chgData name="Dr. Usman Zia" userId="1c632b21-80b5-4b28-b425-356a745744c0" providerId="ADAL" clId="{94F2484E-1BF5-406B-8466-EBC5A076F881}" dt="2023-10-05T16:55:25.633" v="2" actId="47"/>
        <pc:sldMkLst>
          <pc:docMk/>
          <pc:sldMk cId="3216341961" sldId="627"/>
        </pc:sldMkLst>
      </pc:sldChg>
    </pc:docChg>
  </pc:docChgLst>
  <pc:docChgLst>
    <pc:chgData name="Dr. Usman Zia" userId="1c632b21-80b5-4b28-b425-356a745744c0" providerId="ADAL" clId="{57B62FBD-06AE-4800-AB81-0233E57B4EC7}"/>
    <pc:docChg chg="custSel addSld modSld">
      <pc:chgData name="Dr. Usman Zia" userId="1c632b21-80b5-4b28-b425-356a745744c0" providerId="ADAL" clId="{57B62FBD-06AE-4800-AB81-0233E57B4EC7}" dt="2024-06-11T15:13:05.753" v="6" actId="729"/>
      <pc:docMkLst>
        <pc:docMk/>
      </pc:docMkLst>
      <pc:sldChg chg="mod modShow">
        <pc:chgData name="Dr. Usman Zia" userId="1c632b21-80b5-4b28-b425-356a745744c0" providerId="ADAL" clId="{57B62FBD-06AE-4800-AB81-0233E57B4EC7}" dt="2024-06-11T15:13:05.753" v="6" actId="729"/>
        <pc:sldMkLst>
          <pc:docMk/>
          <pc:sldMk cId="4095797071" sldId="617"/>
        </pc:sldMkLst>
      </pc:sldChg>
      <pc:sldChg chg="mod modShow">
        <pc:chgData name="Dr. Usman Zia" userId="1c632b21-80b5-4b28-b425-356a745744c0" providerId="ADAL" clId="{57B62FBD-06AE-4800-AB81-0233E57B4EC7}" dt="2024-06-11T15:13:03.583" v="5" actId="729"/>
        <pc:sldMkLst>
          <pc:docMk/>
          <pc:sldMk cId="1110335173" sldId="618"/>
        </pc:sldMkLst>
      </pc:sldChg>
      <pc:sldChg chg="mod modShow">
        <pc:chgData name="Dr. Usman Zia" userId="1c632b21-80b5-4b28-b425-356a745744c0" providerId="ADAL" clId="{57B62FBD-06AE-4800-AB81-0233E57B4EC7}" dt="2024-06-11T15:13:03.583" v="5" actId="729"/>
        <pc:sldMkLst>
          <pc:docMk/>
          <pc:sldMk cId="3506340946" sldId="619"/>
        </pc:sldMkLst>
      </pc:sldChg>
      <pc:sldChg chg="new">
        <pc:chgData name="Dr. Usman Zia" userId="1c632b21-80b5-4b28-b425-356a745744c0" providerId="ADAL" clId="{57B62FBD-06AE-4800-AB81-0233E57B4EC7}" dt="2024-06-11T14:11:38.323" v="0" actId="680"/>
        <pc:sldMkLst>
          <pc:docMk/>
          <pc:sldMk cId="4077421415" sldId="635"/>
        </pc:sldMkLst>
      </pc:sldChg>
      <pc:sldChg chg="delSp new mod modClrScheme chgLayout">
        <pc:chgData name="Dr. Usman Zia" userId="1c632b21-80b5-4b28-b425-356a745744c0" providerId="ADAL" clId="{57B62FBD-06AE-4800-AB81-0233E57B4EC7}" dt="2024-06-11T14:18:32.347" v="2" actId="700"/>
        <pc:sldMkLst>
          <pc:docMk/>
          <pc:sldMk cId="1023571646" sldId="636"/>
        </pc:sldMkLst>
        <pc:spChg chg="del">
          <ac:chgData name="Dr. Usman Zia" userId="1c632b21-80b5-4b28-b425-356a745744c0" providerId="ADAL" clId="{57B62FBD-06AE-4800-AB81-0233E57B4EC7}" dt="2024-06-11T14:18:32.347" v="2" actId="700"/>
          <ac:spMkLst>
            <pc:docMk/>
            <pc:sldMk cId="1023571646" sldId="636"/>
            <ac:spMk id="2" creationId="{7DA436D4-452C-7E33-350E-AC422C05BB08}"/>
          </ac:spMkLst>
        </pc:spChg>
        <pc:spChg chg="del">
          <ac:chgData name="Dr. Usman Zia" userId="1c632b21-80b5-4b28-b425-356a745744c0" providerId="ADAL" clId="{57B62FBD-06AE-4800-AB81-0233E57B4EC7}" dt="2024-06-11T14:18:32.347" v="2" actId="700"/>
          <ac:spMkLst>
            <pc:docMk/>
            <pc:sldMk cId="1023571646" sldId="636"/>
            <ac:spMk id="3" creationId="{6E8540C5-AC05-870F-C6D8-A6C6F9EB5905}"/>
          </ac:spMkLst>
        </pc:spChg>
        <pc:spChg chg="del">
          <ac:chgData name="Dr. Usman Zia" userId="1c632b21-80b5-4b28-b425-356a745744c0" providerId="ADAL" clId="{57B62FBD-06AE-4800-AB81-0233E57B4EC7}" dt="2024-06-11T14:18:32.347" v="2" actId="700"/>
          <ac:spMkLst>
            <pc:docMk/>
            <pc:sldMk cId="1023571646" sldId="636"/>
            <ac:spMk id="4" creationId="{77F451F5-B3FF-3718-8741-15259FB56294}"/>
          </ac:spMkLst>
        </pc:spChg>
      </pc:sldChg>
      <pc:sldChg chg="delSp new mod modClrScheme chgLayout">
        <pc:chgData name="Dr. Usman Zia" userId="1c632b21-80b5-4b28-b425-356a745744c0" providerId="ADAL" clId="{57B62FBD-06AE-4800-AB81-0233E57B4EC7}" dt="2024-06-11T14:20:06.322" v="4" actId="700"/>
        <pc:sldMkLst>
          <pc:docMk/>
          <pc:sldMk cId="4237310971" sldId="637"/>
        </pc:sldMkLst>
        <pc:spChg chg="del">
          <ac:chgData name="Dr. Usman Zia" userId="1c632b21-80b5-4b28-b425-356a745744c0" providerId="ADAL" clId="{57B62FBD-06AE-4800-AB81-0233E57B4EC7}" dt="2024-06-11T14:20:06.322" v="4" actId="700"/>
          <ac:spMkLst>
            <pc:docMk/>
            <pc:sldMk cId="4237310971" sldId="637"/>
            <ac:spMk id="2" creationId="{05B117CD-8E3F-10E0-3E35-72C489E8917D}"/>
          </ac:spMkLst>
        </pc:spChg>
        <pc:spChg chg="del">
          <ac:chgData name="Dr. Usman Zia" userId="1c632b21-80b5-4b28-b425-356a745744c0" providerId="ADAL" clId="{57B62FBD-06AE-4800-AB81-0233E57B4EC7}" dt="2024-06-11T14:20:06.322" v="4" actId="700"/>
          <ac:spMkLst>
            <pc:docMk/>
            <pc:sldMk cId="4237310971" sldId="637"/>
            <ac:spMk id="3" creationId="{E6DE95DF-0BEB-F937-8271-38AADF7DA043}"/>
          </ac:spMkLst>
        </pc:spChg>
        <pc:spChg chg="del">
          <ac:chgData name="Dr. Usman Zia" userId="1c632b21-80b5-4b28-b425-356a745744c0" providerId="ADAL" clId="{57B62FBD-06AE-4800-AB81-0233E57B4EC7}" dt="2024-06-11T14:20:06.322" v="4" actId="700"/>
          <ac:spMkLst>
            <pc:docMk/>
            <pc:sldMk cId="4237310971" sldId="637"/>
            <ac:spMk id="4" creationId="{ECF805B0-8EC4-A71D-5602-6D69F7A38CAA}"/>
          </ac:spMkLst>
        </pc:spChg>
      </pc:sldChg>
    </pc:docChg>
  </pc:docChgLst>
  <pc:docChgLst>
    <pc:chgData name="Dr. Usman Zia" userId="1c632b21-80b5-4b28-b425-356a745744c0" providerId="ADAL" clId="{176EA3A3-BA3E-437A-95D6-49075C1E9698}"/>
    <pc:docChg chg="undo custSel addSld delSld modSld addMainMaster delMainMaster">
      <pc:chgData name="Dr. Usman Zia" userId="1c632b21-80b5-4b28-b425-356a745744c0" providerId="ADAL" clId="{176EA3A3-BA3E-437A-95D6-49075C1E9698}" dt="2023-12-25T13:46:14.870" v="14" actId="47"/>
      <pc:docMkLst>
        <pc:docMk/>
      </pc:docMkLst>
      <pc:sldChg chg="modSp mod">
        <pc:chgData name="Dr. Usman Zia" userId="1c632b21-80b5-4b28-b425-356a745744c0" providerId="ADAL" clId="{176EA3A3-BA3E-437A-95D6-49075C1E9698}" dt="2023-12-25T13:46:12.911" v="13" actId="14100"/>
        <pc:sldMkLst>
          <pc:docMk/>
          <pc:sldMk cId="0" sldId="256"/>
        </pc:sldMkLst>
        <pc:spChg chg="mod">
          <ac:chgData name="Dr. Usman Zia" userId="1c632b21-80b5-4b28-b425-356a745744c0" providerId="ADAL" clId="{176EA3A3-BA3E-437A-95D6-49075C1E9698}" dt="2023-12-25T13:46:12.911" v="13" actId="14100"/>
          <ac:spMkLst>
            <pc:docMk/>
            <pc:sldMk cId="0" sldId="256"/>
            <ac:spMk id="13" creationId="{A3F4D932-FBB7-3414-1845-DC5BB308758E}"/>
          </ac:spMkLst>
        </pc:spChg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60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62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63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64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65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66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67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68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69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70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72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76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77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78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79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0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1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2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3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4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5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6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7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8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89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0" sldId="290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4011843116" sldId="499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2092541766" sldId="503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764208159" sldId="505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906045248" sldId="506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235579194" sldId="507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2720646340" sldId="515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196518432" sldId="525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592683675" sldId="526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4037598535" sldId="527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473844222" sldId="528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211169177" sldId="529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162816499" sldId="530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040007634" sldId="531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4153471813" sldId="532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63862372" sldId="533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82564909" sldId="534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683391439" sldId="535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2264502239" sldId="536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717770963" sldId="538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2799163087" sldId="539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77204694" sldId="540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132264246" sldId="541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834971840" sldId="542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63289298" sldId="543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510854773" sldId="544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482681967" sldId="545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461937489" sldId="546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298870602" sldId="547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693819626" sldId="548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81327964" sldId="552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363163343" sldId="553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512859121" sldId="559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2136209734" sldId="561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250376258" sldId="562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2322121921" sldId="564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6257154" sldId="567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962503523" sldId="568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912634250" sldId="592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2182988876" sldId="593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887066480" sldId="606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275523193" sldId="609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28142816" sldId="610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56491633" sldId="635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391128307" sldId="637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2087843697" sldId="638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717417542" sldId="639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18503534" sldId="640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2154593730" sldId="641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1326962395" sldId="642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012713032" sldId="643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3176563827" sldId="644"/>
        </pc:sldMkLst>
      </pc:sldChg>
      <pc:sldChg chg="del">
        <pc:chgData name="Dr. Usman Zia" userId="1c632b21-80b5-4b28-b425-356a745744c0" providerId="ADAL" clId="{176EA3A3-BA3E-437A-95D6-49075C1E9698}" dt="2023-12-23T07:57:56.585" v="0" actId="47"/>
        <pc:sldMkLst>
          <pc:docMk/>
          <pc:sldMk cId="71946463" sldId="645"/>
        </pc:sldMkLst>
      </pc:sldChg>
      <pc:sldChg chg="add del">
        <pc:chgData name="Dr. Usman Zia" userId="1c632b21-80b5-4b28-b425-356a745744c0" providerId="ADAL" clId="{176EA3A3-BA3E-437A-95D6-49075C1E9698}" dt="2023-12-25T13:46:14.870" v="14" actId="47"/>
        <pc:sldMkLst>
          <pc:docMk/>
          <pc:sldMk cId="3966120606" sldId="795"/>
        </pc:sldMkLst>
      </pc:sldChg>
      <pc:sldMasterChg chg="delSldLayout">
        <pc:chgData name="Dr. Usman Zia" userId="1c632b21-80b5-4b28-b425-356a745744c0" providerId="ADAL" clId="{176EA3A3-BA3E-437A-95D6-49075C1E9698}" dt="2023-12-23T07:57:56.585" v="0" actId="47"/>
        <pc:sldMasterMkLst>
          <pc:docMk/>
          <pc:sldMasterMk cId="3003686311" sldId="2147483648"/>
        </pc:sldMasterMkLst>
        <pc:sldLayoutChg chg="del">
          <pc:chgData name="Dr. Usman Zia" userId="1c632b21-80b5-4b28-b425-356a745744c0" providerId="ADAL" clId="{176EA3A3-BA3E-437A-95D6-49075C1E9698}" dt="2023-12-23T07:57:56.585" v="0" actId="47"/>
          <pc:sldLayoutMkLst>
            <pc:docMk/>
            <pc:sldMasterMk cId="3003686311" sldId="2147483648"/>
            <pc:sldLayoutMk cId="4063585494" sldId="2147483698"/>
          </pc:sldLayoutMkLst>
        </pc:sldLayoutChg>
      </pc:sldMasterChg>
      <pc:sldMasterChg chg="add del addSldLayout delSldLayout">
        <pc:chgData name="Dr. Usman Zia" userId="1c632b21-80b5-4b28-b425-356a745744c0" providerId="ADAL" clId="{176EA3A3-BA3E-437A-95D6-49075C1E9698}" dt="2023-12-25T13:46:14.870" v="14" actId="47"/>
        <pc:sldMasterMkLst>
          <pc:docMk/>
          <pc:sldMasterMk cId="3105174195" sldId="2147483685"/>
        </pc:sldMasterMkLst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2159876621" sldId="2147483686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1812273548" sldId="2147483687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4208177894" sldId="2147483688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1116142136" sldId="2147483689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1125894043" sldId="2147483690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3675181611" sldId="2147483691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3731381474" sldId="2147483692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327602736" sldId="2147483693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3004454049" sldId="2147483694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1041121703" sldId="2147483695"/>
          </pc:sldLayoutMkLst>
        </pc:sldLayoutChg>
        <pc:sldLayoutChg chg="add del">
          <pc:chgData name="Dr. Usman Zia" userId="1c632b21-80b5-4b28-b425-356a745744c0" providerId="ADAL" clId="{176EA3A3-BA3E-437A-95D6-49075C1E9698}" dt="2023-12-25T13:46:14.870" v="14" actId="47"/>
          <pc:sldLayoutMkLst>
            <pc:docMk/>
            <pc:sldMasterMk cId="3105174195" sldId="2147483685"/>
            <pc:sldLayoutMk cId="1673066125" sldId="214748369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7A162-7AE0-4734-8329-E6EF15A67CA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D3E08-1F1D-453D-99F1-53E4B2E46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19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38D01-B6A8-4E40-A11C-85D5B25719CF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02277-9392-41C3-AA11-A5F619BD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2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45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9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68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4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32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68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99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8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FEE5-8EAD-403C-AFC6-4E09610A5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8621"/>
            <a:ext cx="10058400" cy="1050573"/>
          </a:xfrm>
        </p:spPr>
        <p:txBody>
          <a:bodyPr>
            <a:normAutofit/>
          </a:bodyPr>
          <a:lstStyle>
            <a:lvl1pPr>
              <a:defRPr sz="439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73" y="2090803"/>
            <a:ext cx="9584265" cy="5367667"/>
          </a:xfrm>
        </p:spPr>
        <p:txBody>
          <a:bodyPr/>
          <a:lstStyle>
            <a:lvl1pPr marL="288925" indent="-288925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2000">
                <a:latin typeface="Palatino Linotype" panose="02040502050505030304" pitchFamily="18" charset="0"/>
              </a:defRPr>
            </a:lvl1pPr>
            <a:lvl2pPr marL="631825" indent="-227013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800">
                <a:latin typeface="Palatino Linotype" panose="02040502050505030304" pitchFamily="18" charset="0"/>
              </a:defRPr>
            </a:lvl2pPr>
            <a:lvl3pPr marL="973138" indent="-231775">
              <a:buClr>
                <a:schemeClr val="tx2"/>
              </a:buClr>
              <a:buFont typeface="Courier New" panose="02070309020205020404" pitchFamily="49" charset="0"/>
              <a:buChar char="o"/>
              <a:defRPr sz="1600">
                <a:latin typeface="Palatino Linotype" panose="02040502050505030304" pitchFamily="18" charset="0"/>
              </a:defRPr>
            </a:lvl3pPr>
            <a:lvl4pPr marL="1254125" indent="-222250">
              <a:buClr>
                <a:schemeClr val="tx2"/>
              </a:buClr>
              <a:defRPr sz="1400">
                <a:latin typeface="Palatino Linotype" panose="02040502050505030304" pitchFamily="18" charset="0"/>
              </a:defRPr>
            </a:lvl4pPr>
            <a:lvl5pPr marL="1430338" indent="-176213">
              <a:buClr>
                <a:schemeClr val="tx2"/>
              </a:buClr>
              <a:defRPr sz="120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910432" y="7458470"/>
            <a:ext cx="110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76673" y="1519537"/>
            <a:ext cx="9584265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276673" y="1509936"/>
            <a:ext cx="6192687" cy="350293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Palatino Linotype" panose="02040502050505030304" pitchFamily="18" charset="0"/>
              </a:defRPr>
            </a:lvl1pPr>
            <a:lvl2pPr marL="690563" indent="-233363">
              <a:defRPr sz="1800">
                <a:latin typeface="Palatino Linotype" panose="02040502050505030304" pitchFamily="18" charset="0"/>
              </a:defRPr>
            </a:lvl2pPr>
            <a:lvl3pPr marL="1031875" indent="-234950">
              <a:buFont typeface="Wingdings" panose="05000000000000000000" pitchFamily="2" charset="2"/>
              <a:buChar char="§"/>
              <a:defRPr sz="1600">
                <a:latin typeface="Palatino Linotype" panose="02040502050505030304" pitchFamily="18" charset="0"/>
              </a:defRPr>
            </a:lvl3pPr>
            <a:lvl4pPr marL="1371600" indent="-223838">
              <a:buFont typeface="Arial" panose="020B0604020202020204" pitchFamily="34" charset="0"/>
              <a:buChar char="»"/>
              <a:defRPr sz="1400">
                <a:latin typeface="Palatino Linotype" panose="02040502050505030304" pitchFamily="18" charset="0"/>
              </a:defRPr>
            </a:lvl4pPr>
            <a:lvl5pPr>
              <a:defRPr sz="1506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40782C-E5A0-4F18-60DF-E736791FB9F8}"/>
              </a:ext>
            </a:extLst>
          </p:cNvPr>
          <p:cNvGrpSpPr/>
          <p:nvPr userDrawn="1"/>
        </p:nvGrpSpPr>
        <p:grpSpPr>
          <a:xfrm>
            <a:off x="0" y="-31035"/>
            <a:ext cx="10051146" cy="326436"/>
            <a:chOff x="0" y="-27384"/>
            <a:chExt cx="9137405" cy="2880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E006BF-0463-7F13-582A-E1881021F0CF}"/>
                </a:ext>
              </a:extLst>
            </p:cNvPr>
            <p:cNvSpPr txBox="1"/>
            <p:nvPr userDrawn="1"/>
          </p:nvSpPr>
          <p:spPr>
            <a:xfrm>
              <a:off x="0" y="-27384"/>
              <a:ext cx="9137405" cy="27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i="1" baseline="0" dirty="0">
                  <a:latin typeface="Palatino Linotype" panose="02040502050505030304" pitchFamily="18" charset="0"/>
                </a:rPr>
                <a:t>NLP, Fall 2023</a:t>
              </a:r>
              <a:endParaRPr lang="en-US" sz="1400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1B9059-05C3-E2EC-D6F8-F211B73C8B1F}"/>
                </a:ext>
              </a:extLst>
            </p:cNvPr>
            <p:cNvCxnSpPr/>
            <p:nvPr userDrawn="1"/>
          </p:nvCxnSpPr>
          <p:spPr>
            <a:xfrm>
              <a:off x="72008" y="260648"/>
              <a:ext cx="903649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99503"/>
                  </a:gs>
                  <a:gs pos="60000">
                    <a:schemeClr val="accent1">
                      <a:tint val="44500"/>
                      <a:satMod val="160000"/>
                      <a:alpha val="56000"/>
                      <a:lumMod val="83000"/>
                    </a:schemeClr>
                  </a:gs>
                  <a:gs pos="100000">
                    <a:schemeClr val="tx1">
                      <a:lumMod val="64000"/>
                      <a:lumOff val="36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981A7F9-0E6D-1A95-3258-D00D0A9E6648}"/>
              </a:ext>
            </a:extLst>
          </p:cNvPr>
          <p:cNvSpPr txBox="1"/>
          <p:nvPr userDrawn="1"/>
        </p:nvSpPr>
        <p:spPr>
          <a:xfrm>
            <a:off x="47699" y="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Palatino Linotype" panose="02040502050505030304" pitchFamily="18" charset="0"/>
              </a:rPr>
              <a:t>Dr Usman Zia</a:t>
            </a:r>
            <a:endParaRPr lang="en-PK" sz="1400" b="1" i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5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32184"/>
            <a:ext cx="9052560" cy="1050573"/>
          </a:xfrm>
        </p:spPr>
        <p:txBody>
          <a:bodyPr>
            <a:normAutofit/>
          </a:bodyPr>
          <a:lstStyle>
            <a:lvl1pPr>
              <a:defRPr sz="359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73" y="2090803"/>
            <a:ext cx="9584265" cy="5367667"/>
          </a:xfrm>
        </p:spPr>
        <p:txBody>
          <a:bodyPr/>
          <a:lstStyle>
            <a:lvl1pPr>
              <a:defRPr sz="2400">
                <a:latin typeface="Palatino Linotype" panose="02040502050505030304" pitchFamily="18" charset="0"/>
              </a:defRPr>
            </a:lvl1pPr>
            <a:lvl2pPr marL="693680" indent="-236518">
              <a:defRPr sz="2000">
                <a:latin typeface="Palatino Linotype" panose="02040502050505030304" pitchFamily="18" charset="0"/>
              </a:defRPr>
            </a:lvl2pPr>
            <a:lvl3pPr>
              <a:defRPr sz="1800">
                <a:latin typeface="Palatino Linotype" panose="02040502050505030304" pitchFamily="18" charset="0"/>
              </a:defRPr>
            </a:lvl3pPr>
            <a:lvl4pPr>
              <a:defRPr sz="1600">
                <a:latin typeface="Palatino Linotype" panose="02040502050505030304" pitchFamily="18" charset="0"/>
              </a:defRPr>
            </a:lvl4pPr>
            <a:lvl5pPr>
              <a:defRPr sz="140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910432" y="7458470"/>
            <a:ext cx="110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-31035"/>
            <a:ext cx="10051146" cy="326436"/>
            <a:chOff x="0" y="-27384"/>
            <a:chExt cx="9137405" cy="2880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0" y="-27384"/>
              <a:ext cx="9137405" cy="27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i="1" baseline="0" dirty="0">
                  <a:latin typeface="Palatino Linotype" panose="02040502050505030304" pitchFamily="18" charset="0"/>
                </a:rPr>
                <a:t>NLP, Fall 2023</a:t>
              </a:r>
              <a:endParaRPr lang="en-US" sz="1400" b="1" i="1" dirty="0">
                <a:latin typeface="Palatino Linotype" panose="02040502050505030304" pitchFamily="18" charset="0"/>
              </a:endParaRP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>
              <a:off x="72008" y="260648"/>
              <a:ext cx="903649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99503"/>
                  </a:gs>
                  <a:gs pos="60000">
                    <a:schemeClr val="accent1">
                      <a:tint val="44500"/>
                      <a:satMod val="160000"/>
                      <a:alpha val="56000"/>
                      <a:lumMod val="83000"/>
                    </a:schemeClr>
                  </a:gs>
                  <a:gs pos="100000">
                    <a:schemeClr val="tx1">
                      <a:lumMod val="64000"/>
                      <a:lumOff val="36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3E6BF3F-8030-7BD6-36E7-D7CCBF83B5C6}"/>
              </a:ext>
            </a:extLst>
          </p:cNvPr>
          <p:cNvSpPr txBox="1"/>
          <p:nvPr userDrawn="1"/>
        </p:nvSpPr>
        <p:spPr>
          <a:xfrm>
            <a:off x="47699" y="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Palatino Linotype" panose="02040502050505030304" pitchFamily="18" charset="0"/>
              </a:rPr>
              <a:t>Dr Usman Zia</a:t>
            </a:r>
            <a:endParaRPr lang="en-PK" sz="1400" b="1" i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87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0274" y="2329755"/>
            <a:ext cx="6797854" cy="78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34458" y="4375424"/>
            <a:ext cx="5589484" cy="313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8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738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47750" y="1536088"/>
            <a:ext cx="6562897" cy="784830"/>
          </a:xfrm>
        </p:spPr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36346" y="1536088"/>
            <a:ext cx="6185708" cy="784830"/>
          </a:xfrm>
        </p:spPr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307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47750" y="1536088"/>
            <a:ext cx="6562897" cy="784830"/>
          </a:xfrm>
        </p:spPr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9716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47750" y="1536088"/>
            <a:ext cx="6562897" cy="784830"/>
          </a:xfrm>
        </p:spPr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92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4955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62"/>
            <a:ext cx="9052560" cy="5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1" y="7203864"/>
            <a:ext cx="31851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CFEE5-8EAD-403C-AFC6-4E09610A5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3" r:id="rId3"/>
  </p:sldLayoutIdLst>
  <p:hf hdr="0" ftr="0" dt="0"/>
  <p:txStyles>
    <p:titleStyle>
      <a:lvl1pPr algn="ctr" defTabSz="914323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1" indent="-34287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7" indent="-285726" algn="l" defTabSz="91432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4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89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3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1" algn="l" defTabSz="91432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7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47750" y="1536087"/>
            <a:ext cx="656289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36346" y="1536087"/>
            <a:ext cx="618570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3"/>
            <a:ext cx="3218688" cy="313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3"/>
            <a:ext cx="2313432" cy="313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3"/>
            <a:ext cx="2313432" cy="313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540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7190">
        <a:defRPr>
          <a:latin typeface="+mn-lt"/>
          <a:ea typeface="+mn-ea"/>
          <a:cs typeface="+mn-cs"/>
        </a:defRPr>
      </a:lvl2pPr>
      <a:lvl3pPr marL="754380">
        <a:defRPr>
          <a:latin typeface="+mn-lt"/>
          <a:ea typeface="+mn-ea"/>
          <a:cs typeface="+mn-cs"/>
        </a:defRPr>
      </a:lvl3pPr>
      <a:lvl4pPr marL="1131570">
        <a:defRPr>
          <a:latin typeface="+mn-lt"/>
          <a:ea typeface="+mn-ea"/>
          <a:cs typeface="+mn-cs"/>
        </a:defRPr>
      </a:lvl4pPr>
      <a:lvl5pPr marL="1508760">
        <a:defRPr>
          <a:latin typeface="+mn-lt"/>
          <a:ea typeface="+mn-ea"/>
          <a:cs typeface="+mn-cs"/>
        </a:defRPr>
      </a:lvl5pPr>
      <a:lvl6pPr marL="1885950">
        <a:defRPr>
          <a:latin typeface="+mn-lt"/>
          <a:ea typeface="+mn-ea"/>
          <a:cs typeface="+mn-cs"/>
        </a:defRPr>
      </a:lvl6pPr>
      <a:lvl7pPr marL="2263140">
        <a:defRPr>
          <a:latin typeface="+mn-lt"/>
          <a:ea typeface="+mn-ea"/>
          <a:cs typeface="+mn-cs"/>
        </a:defRPr>
      </a:lvl7pPr>
      <a:lvl8pPr marL="2640330">
        <a:defRPr>
          <a:latin typeface="+mn-lt"/>
          <a:ea typeface="+mn-ea"/>
          <a:cs typeface="+mn-cs"/>
        </a:defRPr>
      </a:lvl8pPr>
      <a:lvl9pPr marL="301752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7190">
        <a:defRPr>
          <a:latin typeface="+mn-lt"/>
          <a:ea typeface="+mn-ea"/>
          <a:cs typeface="+mn-cs"/>
        </a:defRPr>
      </a:lvl2pPr>
      <a:lvl3pPr marL="754380">
        <a:defRPr>
          <a:latin typeface="+mn-lt"/>
          <a:ea typeface="+mn-ea"/>
          <a:cs typeface="+mn-cs"/>
        </a:defRPr>
      </a:lvl3pPr>
      <a:lvl4pPr marL="1131570">
        <a:defRPr>
          <a:latin typeface="+mn-lt"/>
          <a:ea typeface="+mn-ea"/>
          <a:cs typeface="+mn-cs"/>
        </a:defRPr>
      </a:lvl4pPr>
      <a:lvl5pPr marL="1508760">
        <a:defRPr>
          <a:latin typeface="+mn-lt"/>
          <a:ea typeface="+mn-ea"/>
          <a:cs typeface="+mn-cs"/>
        </a:defRPr>
      </a:lvl5pPr>
      <a:lvl6pPr marL="1885950">
        <a:defRPr>
          <a:latin typeface="+mn-lt"/>
          <a:ea typeface="+mn-ea"/>
          <a:cs typeface="+mn-cs"/>
        </a:defRPr>
      </a:lvl6pPr>
      <a:lvl7pPr marL="2263140">
        <a:defRPr>
          <a:latin typeface="+mn-lt"/>
          <a:ea typeface="+mn-ea"/>
          <a:cs typeface="+mn-cs"/>
        </a:defRPr>
      </a:lvl7pPr>
      <a:lvl8pPr marL="2640330">
        <a:defRPr>
          <a:latin typeface="+mn-lt"/>
          <a:ea typeface="+mn-ea"/>
          <a:cs typeface="+mn-cs"/>
        </a:defRPr>
      </a:lvl8pPr>
      <a:lvl9pPr marL="301752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42" Type="http://schemas.openxmlformats.org/officeDocument/2006/relationships/image" Target="../media/image4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6.png"/><Relationship Id="rId7" Type="http://schemas.openxmlformats.org/officeDocument/2006/relationships/image" Target="../media/image48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" y="365760"/>
            <a:ext cx="9555481" cy="704088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7109" y="1193952"/>
            <a:ext cx="7480935" cy="848502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algn="ctr">
              <a:spcBef>
                <a:spcPts val="83"/>
              </a:spcBef>
            </a:pPr>
            <a:r>
              <a:rPr lang="en-US" sz="5445" b="0" spc="-21" dirty="0"/>
              <a:t>NLP &amp; LLMs</a:t>
            </a:r>
            <a:endParaRPr sz="5445" dirty="0"/>
          </a:p>
        </p:txBody>
      </p:sp>
      <p:sp>
        <p:nvSpPr>
          <p:cNvPr id="4" name="object 4"/>
          <p:cNvSpPr txBox="1"/>
          <p:nvPr/>
        </p:nvSpPr>
        <p:spPr>
          <a:xfrm>
            <a:off x="1465540" y="465773"/>
            <a:ext cx="7302818" cy="696153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algn="ctr" defTabSz="754380">
              <a:spcBef>
                <a:spcPts val="83"/>
              </a:spcBef>
              <a:defRPr/>
            </a:pPr>
            <a:r>
              <a:rPr lang="en-US" sz="4455" spc="-4" dirty="0">
                <a:solidFill>
                  <a:srgbClr val="FFFFFF"/>
                </a:solidFill>
                <a:latin typeface="Candara"/>
                <a:cs typeface="Candara"/>
              </a:rPr>
              <a:t>AI Bootcamp</a:t>
            </a:r>
            <a:endParaRPr lang="en-US" sz="4455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1792" y="4757091"/>
            <a:ext cx="3498638" cy="1938559"/>
          </a:xfrm>
          <a:prstGeom prst="rect">
            <a:avLst/>
          </a:prstGeom>
        </p:spPr>
        <p:txBody>
          <a:bodyPr vert="horz" wrap="square" lIns="0" tIns="11001" rIns="0" bIns="0" rtlCol="0">
            <a:spAutoFit/>
          </a:bodyPr>
          <a:lstStyle/>
          <a:p>
            <a:pPr marL="30909" marR="25146" algn="ctr" defTabSz="754380">
              <a:lnSpc>
                <a:spcPct val="124800"/>
              </a:lnSpc>
              <a:spcBef>
                <a:spcPts val="87"/>
              </a:spcBef>
              <a:defRPr/>
            </a:pPr>
            <a:r>
              <a:rPr lang="en-US" sz="1980" spc="-4" dirty="0">
                <a:solidFill>
                  <a:srgbClr val="FFFFFF"/>
                </a:solidFill>
                <a:latin typeface="Candara"/>
                <a:cs typeface="Candara"/>
              </a:rPr>
              <a:t>Dr Usman Zia</a:t>
            </a:r>
          </a:p>
          <a:p>
            <a:pPr marL="30909" marR="25146" algn="ctr" defTabSz="754380">
              <a:lnSpc>
                <a:spcPct val="124800"/>
              </a:lnSpc>
              <a:spcBef>
                <a:spcPts val="87"/>
              </a:spcBef>
              <a:defRPr/>
            </a:pPr>
            <a:r>
              <a:rPr lang="en-US" sz="1980" spc="-4" dirty="0">
                <a:solidFill>
                  <a:srgbClr val="FFFFFF"/>
                </a:solidFill>
                <a:latin typeface="Candara"/>
                <a:cs typeface="Candara"/>
              </a:rPr>
              <a:t>Asst Professor</a:t>
            </a:r>
          </a:p>
          <a:p>
            <a:pPr marL="30909" marR="25146" algn="ctr" defTabSz="754380">
              <a:lnSpc>
                <a:spcPct val="124800"/>
              </a:lnSpc>
              <a:spcBef>
                <a:spcPts val="87"/>
              </a:spcBef>
              <a:defRPr/>
            </a:pPr>
            <a:r>
              <a:rPr lang="en-US" sz="1980" spc="-4" dirty="0">
                <a:solidFill>
                  <a:srgbClr val="FFFFFF"/>
                </a:solidFill>
                <a:latin typeface="Candara"/>
                <a:cs typeface="Candara"/>
              </a:rPr>
              <a:t>SINES, NUST</a:t>
            </a:r>
          </a:p>
          <a:p>
            <a:pPr marL="30909" marR="25146" algn="ctr" defTabSz="754380">
              <a:lnSpc>
                <a:spcPct val="124800"/>
              </a:lnSpc>
              <a:spcBef>
                <a:spcPts val="87"/>
              </a:spcBef>
              <a:defRPr/>
            </a:pPr>
            <a:r>
              <a:rPr lang="en-US" sz="1980" dirty="0">
                <a:solidFill>
                  <a:srgbClr val="FFFFFF"/>
                </a:solidFill>
                <a:latin typeface="Calibri"/>
              </a:rPr>
              <a:t>usman.zia@sines.nust.edu.pk</a:t>
            </a:r>
          </a:p>
          <a:p>
            <a:pPr marL="30909" marR="25146" algn="ctr" defTabSz="754380">
              <a:lnSpc>
                <a:spcPct val="124800"/>
              </a:lnSpc>
              <a:spcBef>
                <a:spcPts val="87"/>
              </a:spcBef>
              <a:defRPr/>
            </a:pPr>
            <a:endParaRPr sz="198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61143" y="4627463"/>
            <a:ext cx="3538252" cy="74914"/>
            <a:chOff x="3952900" y="4327499"/>
            <a:chExt cx="4288790" cy="90805"/>
          </a:xfrm>
        </p:grpSpPr>
        <p:sp>
          <p:nvSpPr>
            <p:cNvPr id="7" name="object 7"/>
            <p:cNvSpPr/>
            <p:nvPr/>
          </p:nvSpPr>
          <p:spPr>
            <a:xfrm>
              <a:off x="3974997" y="4356236"/>
              <a:ext cx="4243705" cy="48895"/>
            </a:xfrm>
            <a:custGeom>
              <a:avLst/>
              <a:gdLst/>
              <a:ahLst/>
              <a:cxnLst/>
              <a:rect l="l" t="t" r="r" b="b"/>
              <a:pathLst>
                <a:path w="4243705" h="48895">
                  <a:moveTo>
                    <a:pt x="2872035" y="21953"/>
                  </a:moveTo>
                  <a:lnTo>
                    <a:pt x="2038338" y="21953"/>
                  </a:lnTo>
                  <a:lnTo>
                    <a:pt x="2084537" y="23225"/>
                  </a:lnTo>
                  <a:lnTo>
                    <a:pt x="2141865" y="26477"/>
                  </a:lnTo>
                  <a:lnTo>
                    <a:pt x="2155111" y="27533"/>
                  </a:lnTo>
                  <a:lnTo>
                    <a:pt x="2276393" y="37495"/>
                  </a:lnTo>
                  <a:lnTo>
                    <a:pt x="2333879" y="41715"/>
                  </a:lnTo>
                  <a:lnTo>
                    <a:pt x="2386144" y="44863"/>
                  </a:lnTo>
                  <a:lnTo>
                    <a:pt x="2434194" y="47020"/>
                  </a:lnTo>
                  <a:lnTo>
                    <a:pt x="2479030" y="48268"/>
                  </a:lnTo>
                  <a:lnTo>
                    <a:pt x="2521659" y="48689"/>
                  </a:lnTo>
                  <a:lnTo>
                    <a:pt x="2563083" y="48366"/>
                  </a:lnTo>
                  <a:lnTo>
                    <a:pt x="2604306" y="47379"/>
                  </a:lnTo>
                  <a:lnTo>
                    <a:pt x="2690166" y="43744"/>
                  </a:lnTo>
                  <a:lnTo>
                    <a:pt x="2965805" y="29342"/>
                  </a:lnTo>
                  <a:lnTo>
                    <a:pt x="3023909" y="27524"/>
                  </a:lnTo>
                  <a:lnTo>
                    <a:pt x="3078485" y="26534"/>
                  </a:lnTo>
                  <a:lnTo>
                    <a:pt x="3776245" y="26238"/>
                  </a:lnTo>
                  <a:lnTo>
                    <a:pt x="3791218" y="25658"/>
                  </a:lnTo>
                  <a:lnTo>
                    <a:pt x="3767500" y="25658"/>
                  </a:lnTo>
                  <a:lnTo>
                    <a:pt x="3712546" y="25099"/>
                  </a:lnTo>
                  <a:lnTo>
                    <a:pt x="3655292" y="23755"/>
                  </a:lnTo>
                  <a:lnTo>
                    <a:pt x="3614679" y="22228"/>
                  </a:lnTo>
                  <a:lnTo>
                    <a:pt x="2883464" y="22228"/>
                  </a:lnTo>
                  <a:lnTo>
                    <a:pt x="2872035" y="21953"/>
                  </a:lnTo>
                  <a:close/>
                </a:path>
                <a:path w="4243705" h="48895">
                  <a:moveTo>
                    <a:pt x="808161" y="1801"/>
                  </a:moveTo>
                  <a:lnTo>
                    <a:pt x="764932" y="2008"/>
                  </a:lnTo>
                  <a:lnTo>
                    <a:pt x="717654" y="3376"/>
                  </a:lnTo>
                  <a:lnTo>
                    <a:pt x="663337" y="5845"/>
                  </a:lnTo>
                  <a:lnTo>
                    <a:pt x="457426" y="17420"/>
                  </a:lnTo>
                  <a:lnTo>
                    <a:pt x="441868" y="18243"/>
                  </a:lnTo>
                  <a:lnTo>
                    <a:pt x="390702" y="20770"/>
                  </a:lnTo>
                  <a:lnTo>
                    <a:pt x="343191" y="22746"/>
                  </a:lnTo>
                  <a:lnTo>
                    <a:pt x="380344" y="24123"/>
                  </a:lnTo>
                  <a:lnTo>
                    <a:pt x="447869" y="27533"/>
                  </a:lnTo>
                  <a:lnTo>
                    <a:pt x="586796" y="36156"/>
                  </a:lnTo>
                  <a:lnTo>
                    <a:pt x="643534" y="38916"/>
                  </a:lnTo>
                  <a:lnTo>
                    <a:pt x="693714" y="40557"/>
                  </a:lnTo>
                  <a:lnTo>
                    <a:pt x="739221" y="41235"/>
                  </a:lnTo>
                  <a:lnTo>
                    <a:pt x="781941" y="41107"/>
                  </a:lnTo>
                  <a:lnTo>
                    <a:pt x="823759" y="40327"/>
                  </a:lnTo>
                  <a:lnTo>
                    <a:pt x="1348760" y="26476"/>
                  </a:lnTo>
                  <a:lnTo>
                    <a:pt x="1434414" y="25606"/>
                  </a:lnTo>
                  <a:lnTo>
                    <a:pt x="1699428" y="25549"/>
                  </a:lnTo>
                  <a:lnTo>
                    <a:pt x="1654243" y="24575"/>
                  </a:lnTo>
                  <a:lnTo>
                    <a:pt x="1608774" y="22403"/>
                  </a:lnTo>
                  <a:lnTo>
                    <a:pt x="1564610" y="18883"/>
                  </a:lnTo>
                  <a:lnTo>
                    <a:pt x="1559170" y="18243"/>
                  </a:lnTo>
                  <a:lnTo>
                    <a:pt x="1109749" y="18243"/>
                  </a:lnTo>
                  <a:lnTo>
                    <a:pt x="1055610" y="17417"/>
                  </a:lnTo>
                  <a:lnTo>
                    <a:pt x="1000443" y="13833"/>
                  </a:lnTo>
                  <a:lnTo>
                    <a:pt x="943484" y="8772"/>
                  </a:lnTo>
                  <a:lnTo>
                    <a:pt x="894445" y="5121"/>
                  </a:lnTo>
                  <a:lnTo>
                    <a:pt x="850335" y="2818"/>
                  </a:lnTo>
                  <a:lnTo>
                    <a:pt x="808161" y="1801"/>
                  </a:lnTo>
                  <a:close/>
                </a:path>
                <a:path w="4243705" h="48895">
                  <a:moveTo>
                    <a:pt x="1699428" y="25549"/>
                  </a:moveTo>
                  <a:lnTo>
                    <a:pt x="1442528" y="25549"/>
                  </a:lnTo>
                  <a:lnTo>
                    <a:pt x="1494960" y="25606"/>
                  </a:lnTo>
                  <a:lnTo>
                    <a:pt x="1567361" y="26477"/>
                  </a:lnTo>
                  <a:lnTo>
                    <a:pt x="1631241" y="28004"/>
                  </a:lnTo>
                  <a:lnTo>
                    <a:pt x="1786119" y="33984"/>
                  </a:lnTo>
                  <a:lnTo>
                    <a:pt x="1828267" y="34143"/>
                  </a:lnTo>
                  <a:lnTo>
                    <a:pt x="1862659" y="33008"/>
                  </a:lnTo>
                  <a:lnTo>
                    <a:pt x="1891656" y="30989"/>
                  </a:lnTo>
                  <a:lnTo>
                    <a:pt x="1929339" y="27308"/>
                  </a:lnTo>
                  <a:lnTo>
                    <a:pt x="1942908" y="25934"/>
                  </a:lnTo>
                  <a:lnTo>
                    <a:pt x="1946802" y="25614"/>
                  </a:lnTo>
                  <a:lnTo>
                    <a:pt x="1749230" y="25614"/>
                  </a:lnTo>
                  <a:lnTo>
                    <a:pt x="1701050" y="25584"/>
                  </a:lnTo>
                  <a:lnTo>
                    <a:pt x="1699428" y="25549"/>
                  </a:lnTo>
                  <a:close/>
                </a:path>
                <a:path w="4243705" h="48895">
                  <a:moveTo>
                    <a:pt x="3776245" y="26238"/>
                  </a:moveTo>
                  <a:lnTo>
                    <a:pt x="3130051" y="26238"/>
                  </a:lnTo>
                  <a:lnTo>
                    <a:pt x="3179129" y="26503"/>
                  </a:lnTo>
                  <a:lnTo>
                    <a:pt x="3496659" y="32859"/>
                  </a:lnTo>
                  <a:lnTo>
                    <a:pt x="3544545" y="32810"/>
                  </a:lnTo>
                  <a:lnTo>
                    <a:pt x="3594621" y="32121"/>
                  </a:lnTo>
                  <a:lnTo>
                    <a:pt x="3770113" y="26476"/>
                  </a:lnTo>
                  <a:lnTo>
                    <a:pt x="3776245" y="26238"/>
                  </a:lnTo>
                  <a:close/>
                </a:path>
                <a:path w="4243705" h="48895">
                  <a:moveTo>
                    <a:pt x="356" y="13833"/>
                  </a:moveTo>
                  <a:lnTo>
                    <a:pt x="110" y="18239"/>
                  </a:lnTo>
                  <a:lnTo>
                    <a:pt x="0" y="22228"/>
                  </a:lnTo>
                  <a:lnTo>
                    <a:pt x="1093" y="24575"/>
                  </a:lnTo>
                  <a:lnTo>
                    <a:pt x="1095" y="24848"/>
                  </a:lnTo>
                  <a:lnTo>
                    <a:pt x="356" y="32121"/>
                  </a:lnTo>
                  <a:lnTo>
                    <a:pt x="37240" y="28246"/>
                  </a:lnTo>
                  <a:lnTo>
                    <a:pt x="76094" y="25074"/>
                  </a:lnTo>
                  <a:lnTo>
                    <a:pt x="111017" y="23038"/>
                  </a:lnTo>
                  <a:lnTo>
                    <a:pt x="85288" y="21642"/>
                  </a:lnTo>
                  <a:lnTo>
                    <a:pt x="42654" y="18239"/>
                  </a:lnTo>
                  <a:lnTo>
                    <a:pt x="356" y="13833"/>
                  </a:lnTo>
                  <a:close/>
                </a:path>
                <a:path w="4243705" h="48895">
                  <a:moveTo>
                    <a:pt x="4243172" y="13833"/>
                  </a:moveTo>
                  <a:lnTo>
                    <a:pt x="4198062" y="14680"/>
                  </a:lnTo>
                  <a:lnTo>
                    <a:pt x="4107879" y="17420"/>
                  </a:lnTo>
                  <a:lnTo>
                    <a:pt x="4025875" y="20415"/>
                  </a:lnTo>
                  <a:lnTo>
                    <a:pt x="4044009" y="20507"/>
                  </a:lnTo>
                  <a:lnTo>
                    <a:pt x="4092482" y="21658"/>
                  </a:lnTo>
                  <a:lnTo>
                    <a:pt x="4141653" y="23873"/>
                  </a:lnTo>
                  <a:lnTo>
                    <a:pt x="4191879" y="27316"/>
                  </a:lnTo>
                  <a:lnTo>
                    <a:pt x="4243172" y="32121"/>
                  </a:lnTo>
                  <a:lnTo>
                    <a:pt x="4243045" y="25214"/>
                  </a:lnTo>
                  <a:lnTo>
                    <a:pt x="4242799" y="21331"/>
                  </a:lnTo>
                  <a:lnTo>
                    <a:pt x="4242906" y="17417"/>
                  </a:lnTo>
                  <a:lnTo>
                    <a:pt x="4243172" y="13833"/>
                  </a:lnTo>
                  <a:close/>
                </a:path>
                <a:path w="4243705" h="48895">
                  <a:moveTo>
                    <a:pt x="3792560" y="25606"/>
                  </a:moveTo>
                  <a:lnTo>
                    <a:pt x="3767500" y="25658"/>
                  </a:lnTo>
                  <a:lnTo>
                    <a:pt x="3791218" y="25658"/>
                  </a:lnTo>
                  <a:lnTo>
                    <a:pt x="3792560" y="25606"/>
                  </a:lnTo>
                  <a:close/>
                </a:path>
                <a:path w="4243705" h="48895">
                  <a:moveTo>
                    <a:pt x="209788" y="20367"/>
                  </a:moveTo>
                  <a:lnTo>
                    <a:pt x="161837" y="21075"/>
                  </a:lnTo>
                  <a:lnTo>
                    <a:pt x="117449" y="22664"/>
                  </a:lnTo>
                  <a:lnTo>
                    <a:pt x="111017" y="23038"/>
                  </a:lnTo>
                  <a:lnTo>
                    <a:pt x="128177" y="23970"/>
                  </a:lnTo>
                  <a:lnTo>
                    <a:pt x="172566" y="25290"/>
                  </a:lnTo>
                  <a:lnTo>
                    <a:pt x="219371" y="25634"/>
                  </a:lnTo>
                  <a:lnTo>
                    <a:pt x="269504" y="25034"/>
                  </a:lnTo>
                  <a:lnTo>
                    <a:pt x="323881" y="23522"/>
                  </a:lnTo>
                  <a:lnTo>
                    <a:pt x="343191" y="22746"/>
                  </a:lnTo>
                  <a:lnTo>
                    <a:pt x="318511" y="21831"/>
                  </a:lnTo>
                  <a:lnTo>
                    <a:pt x="261836" y="20599"/>
                  </a:lnTo>
                  <a:lnTo>
                    <a:pt x="209788" y="20367"/>
                  </a:lnTo>
                  <a:close/>
                </a:path>
                <a:path w="4243705" h="48895">
                  <a:moveTo>
                    <a:pt x="2559323" y="0"/>
                  </a:moveTo>
                  <a:lnTo>
                    <a:pt x="2508863" y="577"/>
                  </a:lnTo>
                  <a:lnTo>
                    <a:pt x="2456783" y="1845"/>
                  </a:lnTo>
                  <a:lnTo>
                    <a:pt x="2014309" y="17420"/>
                  </a:lnTo>
                  <a:lnTo>
                    <a:pt x="1925906" y="20770"/>
                  </a:lnTo>
                  <a:lnTo>
                    <a:pt x="1798817" y="24848"/>
                  </a:lnTo>
                  <a:lnTo>
                    <a:pt x="1749230" y="25614"/>
                  </a:lnTo>
                  <a:lnTo>
                    <a:pt x="1946907" y="25606"/>
                  </a:lnTo>
                  <a:lnTo>
                    <a:pt x="1969884" y="23718"/>
                  </a:lnTo>
                  <a:lnTo>
                    <a:pt x="2000907" y="22254"/>
                  </a:lnTo>
                  <a:lnTo>
                    <a:pt x="2872035" y="21953"/>
                  </a:lnTo>
                  <a:lnTo>
                    <a:pt x="2846099" y="21331"/>
                  </a:lnTo>
                  <a:lnTo>
                    <a:pt x="2810470" y="18648"/>
                  </a:lnTo>
                  <a:lnTo>
                    <a:pt x="2801751" y="17417"/>
                  </a:lnTo>
                  <a:lnTo>
                    <a:pt x="2738707" y="8233"/>
                  </a:lnTo>
                  <a:lnTo>
                    <a:pt x="2697855" y="4231"/>
                  </a:lnTo>
                  <a:lnTo>
                    <a:pt x="2654133" y="1645"/>
                  </a:lnTo>
                  <a:lnTo>
                    <a:pt x="2607851" y="295"/>
                  </a:lnTo>
                  <a:lnTo>
                    <a:pt x="2559323" y="0"/>
                  </a:lnTo>
                  <a:close/>
                </a:path>
                <a:path w="4243705" h="48895">
                  <a:moveTo>
                    <a:pt x="3995965" y="20262"/>
                  </a:moveTo>
                  <a:lnTo>
                    <a:pt x="3947995" y="20770"/>
                  </a:lnTo>
                  <a:lnTo>
                    <a:pt x="3900082" y="21866"/>
                  </a:lnTo>
                  <a:lnTo>
                    <a:pt x="3792560" y="25606"/>
                  </a:lnTo>
                  <a:lnTo>
                    <a:pt x="3820394" y="25548"/>
                  </a:lnTo>
                  <a:lnTo>
                    <a:pt x="3920958" y="23792"/>
                  </a:lnTo>
                  <a:lnTo>
                    <a:pt x="4016201" y="20768"/>
                  </a:lnTo>
                  <a:lnTo>
                    <a:pt x="4025875" y="20415"/>
                  </a:lnTo>
                  <a:lnTo>
                    <a:pt x="3995965" y="20262"/>
                  </a:lnTo>
                  <a:close/>
                </a:path>
                <a:path w="4243705" h="48895">
                  <a:moveTo>
                    <a:pt x="3269327" y="6913"/>
                  </a:moveTo>
                  <a:lnTo>
                    <a:pt x="3210737" y="7766"/>
                  </a:lnTo>
                  <a:lnTo>
                    <a:pt x="3155514" y="9618"/>
                  </a:lnTo>
                  <a:lnTo>
                    <a:pt x="3103454" y="12121"/>
                  </a:lnTo>
                  <a:lnTo>
                    <a:pt x="3012549" y="17420"/>
                  </a:lnTo>
                  <a:lnTo>
                    <a:pt x="2997800" y="18243"/>
                  </a:lnTo>
                  <a:lnTo>
                    <a:pt x="2964214" y="20060"/>
                  </a:lnTo>
                  <a:lnTo>
                    <a:pt x="2922767" y="21688"/>
                  </a:lnTo>
                  <a:lnTo>
                    <a:pt x="2883464" y="22228"/>
                  </a:lnTo>
                  <a:lnTo>
                    <a:pt x="3614679" y="22228"/>
                  </a:lnTo>
                  <a:lnTo>
                    <a:pt x="3595499" y="21507"/>
                  </a:lnTo>
                  <a:lnTo>
                    <a:pt x="3532929" y="18239"/>
                  </a:lnTo>
                  <a:lnTo>
                    <a:pt x="3520693" y="17417"/>
                  </a:lnTo>
                  <a:lnTo>
                    <a:pt x="3397426" y="9598"/>
                  </a:lnTo>
                  <a:lnTo>
                    <a:pt x="3331489" y="7408"/>
                  </a:lnTo>
                  <a:lnTo>
                    <a:pt x="3269327" y="6913"/>
                  </a:lnTo>
                  <a:close/>
                </a:path>
                <a:path w="4243705" h="48895">
                  <a:moveTo>
                    <a:pt x="1420399" y="6472"/>
                  </a:moveTo>
                  <a:lnTo>
                    <a:pt x="1369653" y="6747"/>
                  </a:lnTo>
                  <a:lnTo>
                    <a:pt x="1318671" y="8677"/>
                  </a:lnTo>
                  <a:lnTo>
                    <a:pt x="1215473" y="14562"/>
                  </a:lnTo>
                  <a:lnTo>
                    <a:pt x="1162993" y="17046"/>
                  </a:lnTo>
                  <a:lnTo>
                    <a:pt x="1109749" y="18243"/>
                  </a:lnTo>
                  <a:lnTo>
                    <a:pt x="1559170" y="18243"/>
                  </a:lnTo>
                  <a:lnTo>
                    <a:pt x="1521714" y="13833"/>
                  </a:lnTo>
                  <a:lnTo>
                    <a:pt x="1471043" y="8589"/>
                  </a:lnTo>
                  <a:lnTo>
                    <a:pt x="1420399" y="6472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pPr defTabSz="754380">
                <a:defRPr/>
              </a:pPr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975125" y="4349724"/>
              <a:ext cx="4244340" cy="46355"/>
            </a:xfrm>
            <a:custGeom>
              <a:avLst/>
              <a:gdLst/>
              <a:ahLst/>
              <a:cxnLst/>
              <a:rect l="l" t="t" r="r" b="b"/>
              <a:pathLst>
                <a:path w="4244340" h="46354">
                  <a:moveTo>
                    <a:pt x="228" y="20345"/>
                  </a:moveTo>
                  <a:lnTo>
                    <a:pt x="67198" y="14216"/>
                  </a:lnTo>
                  <a:lnTo>
                    <a:pt x="126946" y="9787"/>
                  </a:lnTo>
                  <a:lnTo>
                    <a:pt x="181093" y="6985"/>
                  </a:lnTo>
                  <a:lnTo>
                    <a:pt x="231258" y="5738"/>
                  </a:lnTo>
                  <a:lnTo>
                    <a:pt x="279061" y="5977"/>
                  </a:lnTo>
                  <a:lnTo>
                    <a:pt x="326123" y="7628"/>
                  </a:lnTo>
                  <a:lnTo>
                    <a:pt x="374063" y="10621"/>
                  </a:lnTo>
                  <a:lnTo>
                    <a:pt x="424501" y="14884"/>
                  </a:lnTo>
                  <a:lnTo>
                    <a:pt x="479056" y="20345"/>
                  </a:lnTo>
                  <a:lnTo>
                    <a:pt x="530710" y="24172"/>
                  </a:lnTo>
                  <a:lnTo>
                    <a:pt x="582536" y="25261"/>
                  </a:lnTo>
                  <a:lnTo>
                    <a:pt x="634154" y="24318"/>
                  </a:lnTo>
                  <a:lnTo>
                    <a:pt x="685186" y="22053"/>
                  </a:lnTo>
                  <a:lnTo>
                    <a:pt x="735255" y="19173"/>
                  </a:lnTo>
                  <a:lnTo>
                    <a:pt x="783981" y="16387"/>
                  </a:lnTo>
                  <a:lnTo>
                    <a:pt x="830987" y="14403"/>
                  </a:lnTo>
                  <a:lnTo>
                    <a:pt x="875894" y="13929"/>
                  </a:lnTo>
                  <a:lnTo>
                    <a:pt x="918323" y="15674"/>
                  </a:lnTo>
                  <a:lnTo>
                    <a:pt x="957897" y="20345"/>
                  </a:lnTo>
                  <a:lnTo>
                    <a:pt x="994631" y="25697"/>
                  </a:lnTo>
                  <a:lnTo>
                    <a:pt x="1035450" y="30137"/>
                  </a:lnTo>
                  <a:lnTo>
                    <a:pt x="1079960" y="33611"/>
                  </a:lnTo>
                  <a:lnTo>
                    <a:pt x="1127767" y="36067"/>
                  </a:lnTo>
                  <a:lnTo>
                    <a:pt x="1178475" y="37453"/>
                  </a:lnTo>
                  <a:lnTo>
                    <a:pt x="1231691" y="37716"/>
                  </a:lnTo>
                  <a:lnTo>
                    <a:pt x="1287021" y="36803"/>
                  </a:lnTo>
                  <a:lnTo>
                    <a:pt x="1344070" y="34662"/>
                  </a:lnTo>
                  <a:lnTo>
                    <a:pt x="1402443" y="31240"/>
                  </a:lnTo>
                  <a:lnTo>
                    <a:pt x="1461747" y="26486"/>
                  </a:lnTo>
                  <a:lnTo>
                    <a:pt x="1521586" y="20345"/>
                  </a:lnTo>
                  <a:lnTo>
                    <a:pt x="1568844" y="15289"/>
                  </a:lnTo>
                  <a:lnTo>
                    <a:pt x="1616380" y="10906"/>
                  </a:lnTo>
                  <a:lnTo>
                    <a:pt x="1664206" y="7222"/>
                  </a:lnTo>
                  <a:lnTo>
                    <a:pt x="1712333" y="4263"/>
                  </a:lnTo>
                  <a:lnTo>
                    <a:pt x="1760771" y="2055"/>
                  </a:lnTo>
                  <a:lnTo>
                    <a:pt x="1809532" y="625"/>
                  </a:lnTo>
                  <a:lnTo>
                    <a:pt x="1858627" y="0"/>
                  </a:lnTo>
                  <a:lnTo>
                    <a:pt x="1908067" y="204"/>
                  </a:lnTo>
                  <a:lnTo>
                    <a:pt x="1957862" y="1265"/>
                  </a:lnTo>
                  <a:lnTo>
                    <a:pt x="2008023" y="3210"/>
                  </a:lnTo>
                  <a:lnTo>
                    <a:pt x="2058563" y="6064"/>
                  </a:lnTo>
                  <a:lnTo>
                    <a:pt x="2109490" y="9853"/>
                  </a:lnTo>
                  <a:lnTo>
                    <a:pt x="2160818" y="14605"/>
                  </a:lnTo>
                  <a:lnTo>
                    <a:pt x="2212555" y="20345"/>
                  </a:lnTo>
                  <a:lnTo>
                    <a:pt x="2281327" y="27295"/>
                  </a:lnTo>
                  <a:lnTo>
                    <a:pt x="2343035" y="31071"/>
                  </a:lnTo>
                  <a:lnTo>
                    <a:pt x="2398939" y="32286"/>
                  </a:lnTo>
                  <a:lnTo>
                    <a:pt x="2450303" y="31548"/>
                  </a:lnTo>
                  <a:lnTo>
                    <a:pt x="2498388" y="29470"/>
                  </a:lnTo>
                  <a:lnTo>
                    <a:pt x="2544457" y="26662"/>
                  </a:lnTo>
                  <a:lnTo>
                    <a:pt x="2589772" y="23734"/>
                  </a:lnTo>
                  <a:lnTo>
                    <a:pt x="2635595" y="21298"/>
                  </a:lnTo>
                  <a:lnTo>
                    <a:pt x="2683188" y="19965"/>
                  </a:lnTo>
                  <a:lnTo>
                    <a:pt x="2733814" y="20345"/>
                  </a:lnTo>
                  <a:lnTo>
                    <a:pt x="2786714" y="21149"/>
                  </a:lnTo>
                  <a:lnTo>
                    <a:pt x="2840119" y="20901"/>
                  </a:lnTo>
                  <a:lnTo>
                    <a:pt x="2893775" y="19927"/>
                  </a:lnTo>
                  <a:lnTo>
                    <a:pt x="2947429" y="18556"/>
                  </a:lnTo>
                  <a:lnTo>
                    <a:pt x="3000825" y="17116"/>
                  </a:lnTo>
                  <a:lnTo>
                    <a:pt x="3053712" y="15934"/>
                  </a:lnTo>
                  <a:lnTo>
                    <a:pt x="3105833" y="15338"/>
                  </a:lnTo>
                  <a:lnTo>
                    <a:pt x="3156937" y="15656"/>
                  </a:lnTo>
                  <a:lnTo>
                    <a:pt x="3206768" y="17216"/>
                  </a:lnTo>
                  <a:lnTo>
                    <a:pt x="3255073" y="20345"/>
                  </a:lnTo>
                  <a:lnTo>
                    <a:pt x="3283338" y="22166"/>
                  </a:lnTo>
                  <a:lnTo>
                    <a:pt x="3317763" y="23434"/>
                  </a:lnTo>
                  <a:lnTo>
                    <a:pt x="3357727" y="24212"/>
                  </a:lnTo>
                  <a:lnTo>
                    <a:pt x="3402607" y="24562"/>
                  </a:lnTo>
                  <a:lnTo>
                    <a:pt x="3451783" y="24544"/>
                  </a:lnTo>
                  <a:lnTo>
                    <a:pt x="3504632" y="24221"/>
                  </a:lnTo>
                  <a:lnTo>
                    <a:pt x="3560532" y="23654"/>
                  </a:lnTo>
                  <a:lnTo>
                    <a:pt x="3618862" y="22906"/>
                  </a:lnTo>
                  <a:lnTo>
                    <a:pt x="3679001" y="22038"/>
                  </a:lnTo>
                  <a:lnTo>
                    <a:pt x="3740325" y="21112"/>
                  </a:lnTo>
                  <a:lnTo>
                    <a:pt x="3802215" y="20189"/>
                  </a:lnTo>
                  <a:lnTo>
                    <a:pt x="3864047" y="19331"/>
                  </a:lnTo>
                  <a:lnTo>
                    <a:pt x="3925200" y="18601"/>
                  </a:lnTo>
                  <a:lnTo>
                    <a:pt x="3985052" y="18059"/>
                  </a:lnTo>
                  <a:lnTo>
                    <a:pt x="4042982" y="17768"/>
                  </a:lnTo>
                  <a:lnTo>
                    <a:pt x="4098368" y="17790"/>
                  </a:lnTo>
                  <a:lnTo>
                    <a:pt x="4150588" y="18185"/>
                  </a:lnTo>
                  <a:lnTo>
                    <a:pt x="4199021" y="19016"/>
                  </a:lnTo>
                  <a:lnTo>
                    <a:pt x="4243044" y="20345"/>
                  </a:lnTo>
                  <a:lnTo>
                    <a:pt x="4243933" y="29324"/>
                  </a:lnTo>
                  <a:lnTo>
                    <a:pt x="4242498" y="29705"/>
                  </a:lnTo>
                  <a:lnTo>
                    <a:pt x="4243044" y="38633"/>
                  </a:lnTo>
                  <a:lnTo>
                    <a:pt x="4200957" y="40932"/>
                  </a:lnTo>
                  <a:lnTo>
                    <a:pt x="4159606" y="42005"/>
                  </a:lnTo>
                  <a:lnTo>
                    <a:pt x="4118435" y="42081"/>
                  </a:lnTo>
                  <a:lnTo>
                    <a:pt x="4076890" y="41390"/>
                  </a:lnTo>
                  <a:lnTo>
                    <a:pt x="4034414" y="40162"/>
                  </a:lnTo>
                  <a:lnTo>
                    <a:pt x="3990453" y="38629"/>
                  </a:lnTo>
                  <a:lnTo>
                    <a:pt x="3944451" y="37018"/>
                  </a:lnTo>
                  <a:lnTo>
                    <a:pt x="3895853" y="35561"/>
                  </a:lnTo>
                  <a:lnTo>
                    <a:pt x="3844104" y="34488"/>
                  </a:lnTo>
                  <a:lnTo>
                    <a:pt x="3788649" y="34029"/>
                  </a:lnTo>
                  <a:lnTo>
                    <a:pt x="3728933" y="34413"/>
                  </a:lnTo>
                  <a:lnTo>
                    <a:pt x="3664399" y="35871"/>
                  </a:lnTo>
                  <a:lnTo>
                    <a:pt x="3594493" y="38633"/>
                  </a:lnTo>
                  <a:lnTo>
                    <a:pt x="3522695" y="41385"/>
                  </a:lnTo>
                  <a:lnTo>
                    <a:pt x="3463491" y="42339"/>
                  </a:lnTo>
                  <a:lnTo>
                    <a:pt x="3414648" y="41883"/>
                  </a:lnTo>
                  <a:lnTo>
                    <a:pt x="3373937" y="40408"/>
                  </a:lnTo>
                  <a:lnTo>
                    <a:pt x="3339126" y="38303"/>
                  </a:lnTo>
                  <a:lnTo>
                    <a:pt x="3307984" y="35956"/>
                  </a:lnTo>
                  <a:lnTo>
                    <a:pt x="3278280" y="33759"/>
                  </a:lnTo>
                  <a:lnTo>
                    <a:pt x="3247782" y="32099"/>
                  </a:lnTo>
                  <a:lnTo>
                    <a:pt x="3214260" y="31368"/>
                  </a:lnTo>
                  <a:lnTo>
                    <a:pt x="3175482" y="31953"/>
                  </a:lnTo>
                  <a:lnTo>
                    <a:pt x="3129217" y="34245"/>
                  </a:lnTo>
                  <a:lnTo>
                    <a:pt x="3073234" y="38633"/>
                  </a:lnTo>
                  <a:lnTo>
                    <a:pt x="3010422" y="43281"/>
                  </a:lnTo>
                  <a:lnTo>
                    <a:pt x="2955318" y="45430"/>
                  </a:lnTo>
                  <a:lnTo>
                    <a:pt x="2906381" y="45603"/>
                  </a:lnTo>
                  <a:lnTo>
                    <a:pt x="2862071" y="44323"/>
                  </a:lnTo>
                  <a:lnTo>
                    <a:pt x="2820846" y="42113"/>
                  </a:lnTo>
                  <a:lnTo>
                    <a:pt x="2781164" y="39498"/>
                  </a:lnTo>
                  <a:lnTo>
                    <a:pt x="2741486" y="36999"/>
                  </a:lnTo>
                  <a:lnTo>
                    <a:pt x="2700269" y="35139"/>
                  </a:lnTo>
                  <a:lnTo>
                    <a:pt x="2655972" y="34443"/>
                  </a:lnTo>
                  <a:lnTo>
                    <a:pt x="2607055" y="35433"/>
                  </a:lnTo>
                  <a:lnTo>
                    <a:pt x="2551976" y="38633"/>
                  </a:lnTo>
                  <a:lnTo>
                    <a:pt x="2503313" y="41882"/>
                  </a:lnTo>
                  <a:lnTo>
                    <a:pt x="2456279" y="44134"/>
                  </a:lnTo>
                  <a:lnTo>
                    <a:pt x="2410375" y="45513"/>
                  </a:lnTo>
                  <a:lnTo>
                    <a:pt x="2365101" y="46143"/>
                  </a:lnTo>
                  <a:lnTo>
                    <a:pt x="2319955" y="46148"/>
                  </a:lnTo>
                  <a:lnTo>
                    <a:pt x="2274439" y="45654"/>
                  </a:lnTo>
                  <a:lnTo>
                    <a:pt x="2228052" y="44783"/>
                  </a:lnTo>
                  <a:lnTo>
                    <a:pt x="2180294" y="43661"/>
                  </a:lnTo>
                  <a:lnTo>
                    <a:pt x="2130665" y="42412"/>
                  </a:lnTo>
                  <a:lnTo>
                    <a:pt x="2078665" y="41161"/>
                  </a:lnTo>
                  <a:lnTo>
                    <a:pt x="2023794" y="40031"/>
                  </a:lnTo>
                  <a:lnTo>
                    <a:pt x="1965551" y="39147"/>
                  </a:lnTo>
                  <a:lnTo>
                    <a:pt x="1903437" y="38633"/>
                  </a:lnTo>
                  <a:lnTo>
                    <a:pt x="1846855" y="38487"/>
                  </a:lnTo>
                  <a:lnTo>
                    <a:pt x="1795656" y="38550"/>
                  </a:lnTo>
                  <a:lnTo>
                    <a:pt x="1748772" y="38775"/>
                  </a:lnTo>
                  <a:lnTo>
                    <a:pt x="1705135" y="39117"/>
                  </a:lnTo>
                  <a:lnTo>
                    <a:pt x="1663678" y="39528"/>
                  </a:lnTo>
                  <a:lnTo>
                    <a:pt x="1623332" y="39962"/>
                  </a:lnTo>
                  <a:lnTo>
                    <a:pt x="1583031" y="40371"/>
                  </a:lnTo>
                  <a:lnTo>
                    <a:pt x="1541705" y="40710"/>
                  </a:lnTo>
                  <a:lnTo>
                    <a:pt x="1498288" y="40930"/>
                  </a:lnTo>
                  <a:lnTo>
                    <a:pt x="1451711" y="40987"/>
                  </a:lnTo>
                  <a:lnTo>
                    <a:pt x="1400908" y="40832"/>
                  </a:lnTo>
                  <a:lnTo>
                    <a:pt x="1344809" y="40419"/>
                  </a:lnTo>
                  <a:lnTo>
                    <a:pt x="1282348" y="39702"/>
                  </a:lnTo>
                  <a:lnTo>
                    <a:pt x="1212456" y="38633"/>
                  </a:lnTo>
                  <a:lnTo>
                    <a:pt x="1118980" y="37132"/>
                  </a:lnTo>
                  <a:lnTo>
                    <a:pt x="1043639" y="36119"/>
                  </a:lnTo>
                  <a:lnTo>
                    <a:pt x="983433" y="35536"/>
                  </a:lnTo>
                  <a:lnTo>
                    <a:pt x="935360" y="35325"/>
                  </a:lnTo>
                  <a:lnTo>
                    <a:pt x="896418" y="35428"/>
                  </a:lnTo>
                  <a:lnTo>
                    <a:pt x="863606" y="35787"/>
                  </a:lnTo>
                  <a:lnTo>
                    <a:pt x="833922" y="36345"/>
                  </a:lnTo>
                  <a:lnTo>
                    <a:pt x="804366" y="37044"/>
                  </a:lnTo>
                  <a:lnTo>
                    <a:pt x="771935" y="37826"/>
                  </a:lnTo>
                  <a:lnTo>
                    <a:pt x="733628" y="38633"/>
                  </a:lnTo>
                  <a:lnTo>
                    <a:pt x="699526" y="39075"/>
                  </a:lnTo>
                  <a:lnTo>
                    <a:pt x="658290" y="39287"/>
                  </a:lnTo>
                  <a:lnTo>
                    <a:pt x="611000" y="39309"/>
                  </a:lnTo>
                  <a:lnTo>
                    <a:pt x="558737" y="39182"/>
                  </a:lnTo>
                  <a:lnTo>
                    <a:pt x="502581" y="38945"/>
                  </a:lnTo>
                  <a:lnTo>
                    <a:pt x="443612" y="38641"/>
                  </a:lnTo>
                  <a:lnTo>
                    <a:pt x="382911" y="38309"/>
                  </a:lnTo>
                  <a:lnTo>
                    <a:pt x="321557" y="37990"/>
                  </a:lnTo>
                  <a:lnTo>
                    <a:pt x="260631" y="37726"/>
                  </a:lnTo>
                  <a:lnTo>
                    <a:pt x="201213" y="37555"/>
                  </a:lnTo>
                  <a:lnTo>
                    <a:pt x="144384" y="37520"/>
                  </a:lnTo>
                  <a:lnTo>
                    <a:pt x="91223" y="37661"/>
                  </a:lnTo>
                  <a:lnTo>
                    <a:pt x="42811" y="38018"/>
                  </a:lnTo>
                  <a:lnTo>
                    <a:pt x="228" y="38633"/>
                  </a:lnTo>
                  <a:lnTo>
                    <a:pt x="0" y="34569"/>
                  </a:lnTo>
                  <a:lnTo>
                    <a:pt x="736" y="26162"/>
                  </a:lnTo>
                  <a:lnTo>
                    <a:pt x="228" y="20345"/>
                  </a:lnTo>
                  <a:close/>
                </a:path>
              </a:pathLst>
            </a:custGeom>
            <a:ln w="444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54380">
                <a:defRPr/>
              </a:pPr>
              <a:endParaRPr sz="1485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DE250C-7019-486A-EF08-40D9B5398920}"/>
              </a:ext>
            </a:extLst>
          </p:cNvPr>
          <p:cNvSpPr txBox="1"/>
          <p:nvPr/>
        </p:nvSpPr>
        <p:spPr>
          <a:xfrm>
            <a:off x="7795260" y="7426538"/>
            <a:ext cx="2477416" cy="32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05840">
              <a:defRPr/>
            </a:pPr>
            <a:r>
              <a:rPr lang="en-PK" sz="1540" b="1" dirty="0">
                <a:solidFill>
                  <a:prstClr val="white"/>
                </a:solidFill>
                <a:latin typeface="Calibri"/>
              </a:rPr>
              <a:t>linkedin.com/in/usmanxia/</a:t>
            </a:r>
          </a:p>
        </p:txBody>
      </p:sp>
      <p:pic>
        <p:nvPicPr>
          <p:cNvPr id="10" name="Picture 9" descr="Linkedin Logo Png - Free Transparent PNG Logos">
            <a:extLst>
              <a:ext uri="{FF2B5EF4-FFF2-40B4-BE49-F238E27FC236}">
                <a16:creationId xmlns:a16="http://schemas.microsoft.com/office/drawing/2014/main" id="{7C6D3A2E-E134-394C-29A8-F998310AA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31" y="7371702"/>
            <a:ext cx="405702" cy="40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E35CED9A-DB60-FC60-B238-3B952C26B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932" y="7403632"/>
            <a:ext cx="503370" cy="35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130E76-B026-5B08-20DA-8F3B4C84ECCE}"/>
              </a:ext>
            </a:extLst>
          </p:cNvPr>
          <p:cNvSpPr txBox="1"/>
          <p:nvPr/>
        </p:nvSpPr>
        <p:spPr>
          <a:xfrm>
            <a:off x="4765301" y="7407933"/>
            <a:ext cx="3314579" cy="32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05840">
              <a:defRPr/>
            </a:pPr>
            <a:r>
              <a:rPr lang="en-US" sz="1540" b="1" dirty="0">
                <a:solidFill>
                  <a:prstClr val="white"/>
                </a:solidFill>
                <a:latin typeface="Calibri"/>
              </a:rPr>
              <a:t>usman.zia@sines.nust.edu.pk</a:t>
            </a:r>
            <a:endParaRPr lang="en-PK" sz="154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A3F4D932-FBB7-3414-1845-DC5BB308758E}"/>
              </a:ext>
            </a:extLst>
          </p:cNvPr>
          <p:cNvSpPr txBox="1"/>
          <p:nvPr/>
        </p:nvSpPr>
        <p:spPr>
          <a:xfrm>
            <a:off x="797484" y="3762168"/>
            <a:ext cx="8480188" cy="749244"/>
          </a:xfrm>
          <a:prstGeom prst="rect">
            <a:avLst/>
          </a:prstGeom>
        </p:spPr>
        <p:txBody>
          <a:bodyPr vert="horz" wrap="square" lIns="0" tIns="10478" rIns="0" bIns="0" rtlCol="0">
            <a:spAutoFit/>
          </a:bodyPr>
          <a:lstStyle/>
          <a:p>
            <a:pPr marL="10478" algn="ctr" defTabSz="754380">
              <a:spcBef>
                <a:spcPts val="83"/>
              </a:spcBef>
              <a:defRPr/>
            </a:pPr>
            <a:r>
              <a:rPr lang="en-US" altLang="en-US" sz="4800" b="1" dirty="0">
                <a:solidFill>
                  <a:srgbClr val="FFFFFF"/>
                </a:solidFill>
              </a:rPr>
              <a:t>Text Classification using CNNs</a:t>
            </a:r>
            <a:endParaRPr lang="en-US" sz="4455" dirty="0">
              <a:solidFill>
                <a:prstClr val="black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Convolutional neural networks</a:t>
            </a:r>
            <a:r>
              <a:rPr lang="en-US" dirty="0"/>
              <a:t> (CNNs) were primarily designed for image data</a:t>
            </a:r>
          </a:p>
          <a:p>
            <a:r>
              <a:rPr lang="en-US" dirty="0"/>
              <a:t>CNNs use </a:t>
            </a:r>
            <a:r>
              <a:rPr lang="en-US" dirty="0">
                <a:solidFill>
                  <a:srgbClr val="FF0000"/>
                </a:solidFill>
              </a:rPr>
              <a:t>a convolutional operator </a:t>
            </a:r>
            <a:r>
              <a:rPr lang="en-US" dirty="0"/>
              <a:t>for extracting data features</a:t>
            </a:r>
          </a:p>
          <a:p>
            <a:pPr lvl="1"/>
            <a:r>
              <a:rPr lang="en-US" dirty="0"/>
              <a:t>Allows </a:t>
            </a:r>
            <a:r>
              <a:rPr lang="en-US" dirty="0">
                <a:solidFill>
                  <a:srgbClr val="FF0000"/>
                </a:solidFill>
              </a:rPr>
              <a:t>parameter sharing</a:t>
            </a:r>
          </a:p>
          <a:p>
            <a:pPr lvl="1"/>
            <a:r>
              <a:rPr lang="en-US" dirty="0"/>
              <a:t>Efficient to train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rgbClr val="FF0000"/>
                </a:solidFill>
              </a:rPr>
              <a:t>less parameters </a:t>
            </a:r>
            <a:r>
              <a:rPr lang="en-US" dirty="0"/>
              <a:t>than NNs with fully-connected layers</a:t>
            </a:r>
          </a:p>
          <a:p>
            <a:r>
              <a:rPr lang="en-US" dirty="0"/>
              <a:t>CNNs are </a:t>
            </a:r>
            <a:r>
              <a:rPr lang="en-US" dirty="0">
                <a:solidFill>
                  <a:srgbClr val="FF0000"/>
                </a:solidFill>
              </a:rPr>
              <a:t>robust to spatial translations </a:t>
            </a:r>
            <a:r>
              <a:rPr lang="en-US" dirty="0"/>
              <a:t>of objects in images</a:t>
            </a:r>
          </a:p>
          <a:p>
            <a:r>
              <a:rPr lang="en-US" dirty="0"/>
              <a:t>A convolutional filter slides (i.e., convolves) across the image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3BB407-44EF-45C1-93A6-6E083592289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4" name="Picture 3" descr="convolution_schematic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88" y="5038328"/>
            <a:ext cx="2450893" cy="1792444"/>
          </a:xfrm>
          <a:prstGeom prst="rect">
            <a:avLst/>
          </a:prstGeom>
        </p:spPr>
      </p:pic>
      <p:pic>
        <p:nvPicPr>
          <p:cNvPr id="5" name="Εικόνα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429" y="5174107"/>
            <a:ext cx="1447800" cy="1371600"/>
          </a:xfrm>
          <a:prstGeom prst="rect">
            <a:avLst/>
          </a:prstGeom>
        </p:spPr>
      </p:pic>
      <p:pic>
        <p:nvPicPr>
          <p:cNvPr id="6" name="Εικόνα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349" y="5459857"/>
            <a:ext cx="889000" cy="80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8966" y="650760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matrix</a:t>
            </a:r>
            <a:endParaRPr lang="el-GR" dirty="0"/>
          </a:p>
        </p:txBody>
      </p:sp>
      <p:sp>
        <p:nvSpPr>
          <p:cNvPr id="8" name="TextBox 7"/>
          <p:cNvSpPr txBox="1"/>
          <p:nvPr/>
        </p:nvSpPr>
        <p:spPr>
          <a:xfrm>
            <a:off x="2913389" y="6184441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Convolutional </a:t>
            </a:r>
          </a:p>
          <a:p>
            <a:pPr algn="ctr"/>
            <a:r>
              <a:rPr lang="en-US" dirty="0"/>
              <a:t>3x3 filter</a:t>
            </a:r>
            <a:endParaRPr lang="el-GR" dirty="0"/>
          </a:p>
        </p:txBody>
      </p:sp>
      <p:sp>
        <p:nvSpPr>
          <p:cNvPr id="9" name="Δεξιό βέλος 16"/>
          <p:cNvSpPr/>
          <p:nvPr/>
        </p:nvSpPr>
        <p:spPr>
          <a:xfrm>
            <a:off x="4851327" y="5561057"/>
            <a:ext cx="742880" cy="4846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9134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  <a:p>
            <a:pPr lvl="1"/>
            <a:r>
              <a:rPr lang="en-US" dirty="0"/>
              <a:t>A convolution layer has several filters that perform the convolution operation. </a:t>
            </a:r>
          </a:p>
          <a:p>
            <a:pPr lvl="1"/>
            <a:r>
              <a:rPr lang="en-US" dirty="0"/>
              <a:t>Every image is considered as a matrix of pixel values.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A1E72E1-7E48-4D0C-B450-0A09043778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EF0305-C77C-BE1C-025B-187130F8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79" y="3742184"/>
            <a:ext cx="66008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0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  <a:p>
            <a:pPr lvl="1"/>
            <a:r>
              <a:rPr lang="en-US" dirty="0"/>
              <a:t>When the convolutional filters are scanned over the image, they capture useful features</a:t>
            </a:r>
          </a:p>
          <a:p>
            <a:pPr lvl="1"/>
            <a:r>
              <a:rPr lang="en-US" dirty="0"/>
              <a:t>E.g., edge detection by convolutions</a:t>
            </a:r>
          </a:p>
          <a:p>
            <a:pPr lvl="1"/>
            <a:r>
              <a:rPr lang="en-US" dirty="0"/>
              <a:t>Convolution later is typically followed by an </a:t>
            </a:r>
            <a:r>
              <a:rPr lang="en-US" b="1" dirty="0"/>
              <a:t>activation layer </a:t>
            </a:r>
            <a:r>
              <a:rPr lang="en-US" dirty="0"/>
              <a:t>(</a:t>
            </a:r>
            <a:r>
              <a:rPr lang="en-US" dirty="0" err="1"/>
              <a:t>ReLU</a:t>
            </a:r>
            <a:r>
              <a:rPr lang="en-US" dirty="0"/>
              <a:t> being most used activation layer)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A1E72E1-7E48-4D0C-B450-0A09043778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28800" y="4245549"/>
            <a:ext cx="5029200" cy="539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71" indent="-34287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93680" indent="-236518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257195" indent="-342871" algn="l" defTabSz="914323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066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227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389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3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Filter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5" y="4924137"/>
            <a:ext cx="2968371" cy="2304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999" y="4876139"/>
            <a:ext cx="3176673" cy="23609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91557" y="4156229"/>
            <a:ext cx="762000" cy="954107"/>
            <a:chOff x="2095500" y="1904999"/>
            <a:chExt cx="762000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2133600" y="1904999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charset="0"/>
                  <a:ea typeface="Garamond" charset="0"/>
                  <a:cs typeface="Garamond" charset="0"/>
                </a:rPr>
                <a:t>0   1  0</a:t>
              </a:r>
            </a:p>
            <a:p>
              <a:r>
                <a:rPr lang="en-US" sz="1400" dirty="0">
                  <a:latin typeface="Garamond" charset="0"/>
                  <a:ea typeface="Garamond" charset="0"/>
                  <a:cs typeface="Garamond" charset="0"/>
                </a:rPr>
                <a:t>1  -4  1</a:t>
              </a:r>
            </a:p>
            <a:p>
              <a:r>
                <a:rPr lang="en-US" sz="1400" dirty="0">
                  <a:latin typeface="Garamond" charset="0"/>
                  <a:ea typeface="Garamond" charset="0"/>
                  <a:cs typeface="Garamond" charset="0"/>
                </a:rPr>
                <a:t>0   1  0</a:t>
              </a:r>
            </a:p>
            <a:p>
              <a:endParaRPr lang="en-US" sz="1400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0" name="Double Bracket 9"/>
            <p:cNvSpPr/>
            <p:nvPr/>
          </p:nvSpPr>
          <p:spPr bwMode="auto">
            <a:xfrm>
              <a:off x="2095500" y="1973349"/>
              <a:ext cx="762000" cy="609600"/>
            </a:xfrm>
            <a:prstGeom prst="bracketPai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5" y="5022082"/>
            <a:ext cx="393700" cy="393700"/>
          </a:xfrm>
          <a:prstGeom prst="rect">
            <a:avLst/>
          </a:prstGeom>
          <a:ln w="57150">
            <a:solidFill>
              <a:srgbClr val="F7615A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57" y="4311317"/>
            <a:ext cx="393700" cy="393700"/>
          </a:xfrm>
          <a:prstGeom prst="rect">
            <a:avLst/>
          </a:prstGeom>
          <a:ln w="57150">
            <a:solidFill>
              <a:srgbClr val="F7615A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382913" y="7292062"/>
            <a:ext cx="12118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Input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54913" y="7270576"/>
            <a:ext cx="16690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Convoluted Image</a:t>
            </a:r>
          </a:p>
        </p:txBody>
      </p:sp>
    </p:spTree>
    <p:extLst>
      <p:ext uri="{BB962C8B-B14F-4D97-AF65-F5344CB8AC3E}">
        <p14:creationId xmlns:p14="http://schemas.microsoft.com/office/powerpoint/2010/main" val="3849211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3C2C-9911-E54B-6621-9158F2A8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D0668-5CD4-5CF7-54BD-B14ACF51B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A8BE8-E18C-17EC-BBA1-3266756CD6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B59BE-8846-1F69-D031-240588C3F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064907"/>
            <a:ext cx="81724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6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CNNs, hidden units in a layer are only connected to a small region of the layer before it (called local </a:t>
            </a:r>
            <a:r>
              <a:rPr lang="en-US" dirty="0">
                <a:solidFill>
                  <a:srgbClr val="FF0000"/>
                </a:solidFill>
              </a:rPr>
              <a:t>receptive field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depth of each </a:t>
            </a:r>
            <a:r>
              <a:rPr lang="en-US" dirty="0">
                <a:solidFill>
                  <a:srgbClr val="FF0000"/>
                </a:solidFill>
              </a:rPr>
              <a:t>feature map </a:t>
            </a:r>
            <a:r>
              <a:rPr lang="en-US" dirty="0"/>
              <a:t>corresponds to the number of convolutional filters used at each layer</a:t>
            </a:r>
          </a:p>
          <a:p>
            <a:endParaRPr lang="en-US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F7185A7-C931-4E5A-B1E9-1E71C37306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57952" y="3684428"/>
          <a:ext cx="1905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877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7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333417" y="3974594"/>
          <a:ext cx="1905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141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1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1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1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1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16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316376" y="4267428"/>
          <a:ext cx="174527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81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505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 bwMode="auto">
          <a:xfrm>
            <a:off x="1434152" y="3790222"/>
            <a:ext cx="29718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1662752" y="3992152"/>
            <a:ext cx="2743200" cy="179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1662752" y="4171222"/>
            <a:ext cx="2743200" cy="1028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1434152" y="4171222"/>
            <a:ext cx="2971800" cy="2133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4405952" y="4113391"/>
            <a:ext cx="2971800" cy="320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634552" y="4254361"/>
            <a:ext cx="2743200" cy="179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4634552" y="4433431"/>
            <a:ext cx="2743200" cy="1028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4405952" y="4433431"/>
            <a:ext cx="2971800" cy="2133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1662752" y="5999033"/>
            <a:ext cx="12118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Input Image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6574" y="6264696"/>
            <a:ext cx="1211870" cy="584775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Layer 1 Feature 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2472" y="6552728"/>
            <a:ext cx="1211870" cy="584775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Layer 2 Feature Map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372748" y="4767401"/>
          <a:ext cx="783500" cy="61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47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C00000"/>
                          </a:solidFill>
                        </a:rPr>
                        <a:t>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C00000"/>
                          </a:solidFill>
                        </a:rPr>
                        <a:t>w2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w3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w4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381899" y="5079339"/>
          <a:ext cx="783500" cy="618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47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C00000"/>
                          </a:solidFill>
                        </a:rPr>
                        <a:t>w5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C00000"/>
                          </a:solidFill>
                        </a:rPr>
                        <a:t>w6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w7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w8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376627" y="5545614"/>
            <a:ext cx="775741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Filter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69671" y="5830600"/>
            <a:ext cx="775741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Filter 2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281752" y="3598168"/>
            <a:ext cx="838200" cy="1219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8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648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Pooling Layer </a:t>
            </a:r>
            <a:r>
              <a:rPr lang="en-US" dirty="0"/>
              <a:t>is a down-sampling operation that reduces the dimensionality of the feature map. The rectified feature map now goes through a pooling layer to generate a pooled feature map.</a:t>
            </a:r>
          </a:p>
          <a:p>
            <a:r>
              <a:rPr lang="en-US" b="1" i="1" dirty="0">
                <a:solidFill>
                  <a:srgbClr val="0070C0"/>
                </a:solidFill>
              </a:rPr>
              <a:t>Type of Pooling Layers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Max pooling</a:t>
            </a:r>
            <a:r>
              <a:rPr lang="en-US" dirty="0"/>
              <a:t>: reports the maximum output within a rectangular neighborhood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Average pooling</a:t>
            </a:r>
            <a:r>
              <a:rPr lang="en-US" dirty="0"/>
              <a:t>: reports the average output of a rectangular neighborhood</a:t>
            </a:r>
          </a:p>
          <a:p>
            <a:r>
              <a:rPr lang="en-US" dirty="0"/>
              <a:t>Pooling layers reduce the spatial size of the feature maps</a:t>
            </a:r>
          </a:p>
          <a:p>
            <a:pPr lvl="1"/>
            <a:r>
              <a:rPr lang="en-US" dirty="0"/>
              <a:t>Reduce the number of parameters, prevent overfitting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4E0F0-1D8A-4023-9FC2-20FD11D4639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28828" y="5467454"/>
          <a:ext cx="24384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176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18541" y="5173477"/>
            <a:ext cx="4943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MaxPool</a:t>
            </a:r>
            <a:r>
              <a:rPr lang="en-US" sz="2000" dirty="0"/>
              <a:t> with a 2×2 filter with stride of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2228" y="7220054"/>
            <a:ext cx="1211870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Garamond" charset="0"/>
                <a:cs typeface="Garamond" charset="0"/>
              </a:rPr>
              <a:t>Input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0625" y="6831260"/>
            <a:ext cx="1389611" cy="338554"/>
          </a:xfrm>
          <a:prstGeom prst="rect">
            <a:avLst/>
          </a:prstGeom>
          <a:solidFill>
            <a:srgbClr val="F7615A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Garamond" charset="0"/>
                <a:cs typeface="Garamond" charset="0"/>
              </a:rPr>
              <a:t>Output Matrix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893296" y="5721396"/>
          <a:ext cx="12192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00">
                        <a:alpha val="5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>
                        <a:alpha val="5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86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extraction architecture</a:t>
            </a:r>
          </a:p>
          <a:p>
            <a:pPr lvl="1"/>
            <a:r>
              <a:rPr lang="en-US" dirty="0"/>
              <a:t>After 2 convolutional layers, a max-pooling layer reduces the size of the feature maps (typically by 2)</a:t>
            </a:r>
          </a:p>
          <a:p>
            <a:pPr lvl="1"/>
            <a:r>
              <a:rPr lang="en-US" dirty="0"/>
              <a:t>A fully convolutional and a </a:t>
            </a:r>
            <a:r>
              <a:rPr lang="en-US" dirty="0" err="1"/>
              <a:t>softmax</a:t>
            </a:r>
            <a:r>
              <a:rPr lang="en-US" dirty="0"/>
              <a:t> layers are added last to perform classification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B689A9D3-1DF1-4AF1-8C93-CEB5AF2C283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US" dirty="0"/>
          </a:p>
        </p:txBody>
      </p:sp>
      <p:sp>
        <p:nvSpPr>
          <p:cNvPr id="4" name="Flowchart: Process 3"/>
          <p:cNvSpPr/>
          <p:nvPr/>
        </p:nvSpPr>
        <p:spPr bwMode="auto">
          <a:xfrm>
            <a:off x="3488115" y="4162908"/>
            <a:ext cx="155530" cy="1905000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5" name="Flowchart: Process 4"/>
          <p:cNvSpPr/>
          <p:nvPr/>
        </p:nvSpPr>
        <p:spPr bwMode="auto">
          <a:xfrm>
            <a:off x="4145307" y="4437042"/>
            <a:ext cx="182793" cy="1371600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6" name="Flowchart: Process 5"/>
          <p:cNvSpPr/>
          <p:nvPr/>
        </p:nvSpPr>
        <p:spPr bwMode="auto">
          <a:xfrm>
            <a:off x="5180317" y="4665642"/>
            <a:ext cx="204107" cy="914400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7" name="Flowchart: Process 6"/>
          <p:cNvSpPr/>
          <p:nvPr/>
        </p:nvSpPr>
        <p:spPr bwMode="auto">
          <a:xfrm>
            <a:off x="6233900" y="4818042"/>
            <a:ext cx="232545" cy="609600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sp>
        <p:nvSpPr>
          <p:cNvPr id="8" name="Flowchart: Process 7"/>
          <p:cNvSpPr/>
          <p:nvPr/>
        </p:nvSpPr>
        <p:spPr bwMode="auto">
          <a:xfrm>
            <a:off x="7399749" y="4969803"/>
            <a:ext cx="145746" cy="312204"/>
          </a:xfrm>
          <a:prstGeom prst="flowChartProcess">
            <a:avLst/>
          </a:prstGeom>
          <a:solidFill>
            <a:srgbClr val="F7615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ヒラギノ角ゴ Pro W3" pitchFamily="86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36782" y="3675042"/>
            <a:ext cx="478358" cy="2743200"/>
            <a:chOff x="1785463" y="2133600"/>
            <a:chExt cx="663815" cy="2743200"/>
          </a:xfrm>
        </p:grpSpPr>
        <p:grpSp>
          <p:nvGrpSpPr>
            <p:cNvPr id="10" name="Group 9"/>
            <p:cNvGrpSpPr/>
            <p:nvPr/>
          </p:nvGrpSpPr>
          <p:grpSpPr>
            <a:xfrm>
              <a:off x="1942180" y="2133600"/>
              <a:ext cx="374456" cy="2743200"/>
              <a:chOff x="990601" y="2133600"/>
              <a:chExt cx="435971" cy="2667000"/>
            </a:xfrm>
          </p:grpSpPr>
          <p:sp>
            <p:nvSpPr>
              <p:cNvPr id="13" name="Flowchart: Process 12"/>
              <p:cNvSpPr/>
              <p:nvPr/>
            </p:nvSpPr>
            <p:spPr bwMode="auto">
              <a:xfrm>
                <a:off x="990601" y="2133600"/>
                <a:ext cx="163489" cy="2667000"/>
              </a:xfrm>
              <a:prstGeom prst="flowChartProcess">
                <a:avLst/>
              </a:prstGeom>
              <a:pattFill prst="narHorz">
                <a:fgClr>
                  <a:srgbClr val="F7615A"/>
                </a:fgClr>
                <a:bgClr>
                  <a:schemeClr val="bg1"/>
                </a:bgClr>
              </a:patt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ヒラギノ角ゴ Pro W3" pitchFamily="86" charset="-128"/>
                </a:endParaRPr>
              </a:p>
            </p:txBody>
          </p:sp>
          <p:sp>
            <p:nvSpPr>
              <p:cNvPr id="14" name="Flowchart: Process 13"/>
              <p:cNvSpPr/>
              <p:nvPr/>
            </p:nvSpPr>
            <p:spPr bwMode="auto">
              <a:xfrm>
                <a:off x="1263083" y="2133600"/>
                <a:ext cx="163489" cy="2667000"/>
              </a:xfrm>
              <a:prstGeom prst="flowChartProcess">
                <a:avLst/>
              </a:prstGeom>
              <a:pattFill prst="narHorz">
                <a:fgClr>
                  <a:srgbClr val="F7615A"/>
                </a:fgClr>
                <a:bgClr>
                  <a:schemeClr val="bg1"/>
                </a:bgClr>
              </a:patt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ヒラギノ角ゴ Pro W3" pitchFamily="86" charset="-128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6200000">
              <a:off x="1770413" y="3344601"/>
              <a:ext cx="457201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64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2007127" y="3364588"/>
              <a:ext cx="457202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64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15667" y="4162908"/>
            <a:ext cx="538674" cy="1905000"/>
            <a:chOff x="2588780" y="2621466"/>
            <a:chExt cx="747515" cy="1905000"/>
          </a:xfrm>
        </p:grpSpPr>
        <p:sp>
          <p:nvSpPr>
            <p:cNvPr id="16" name="Flowchart: Process 15"/>
            <p:cNvSpPr/>
            <p:nvPr/>
          </p:nvSpPr>
          <p:spPr bwMode="auto">
            <a:xfrm>
              <a:off x="2724095" y="2621466"/>
              <a:ext cx="215829" cy="19050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17" name="Flowchart: Process 16"/>
            <p:cNvSpPr/>
            <p:nvPr/>
          </p:nvSpPr>
          <p:spPr bwMode="auto">
            <a:xfrm>
              <a:off x="3041491" y="2621466"/>
              <a:ext cx="215829" cy="19050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2535629" y="3360416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128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2856043" y="3379460"/>
              <a:ext cx="533404" cy="42710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128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52049" y="4437042"/>
            <a:ext cx="825208" cy="1371600"/>
            <a:chOff x="3610654" y="2895600"/>
            <a:chExt cx="1145137" cy="1371600"/>
          </a:xfrm>
        </p:grpSpPr>
        <p:sp>
          <p:nvSpPr>
            <p:cNvPr id="21" name="Flowchart: Process 20"/>
            <p:cNvSpPr/>
            <p:nvPr/>
          </p:nvSpPr>
          <p:spPr bwMode="auto">
            <a:xfrm>
              <a:off x="3696791" y="2895600"/>
              <a:ext cx="253661" cy="1371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2" name="Flowchart: Process 21"/>
            <p:cNvSpPr/>
            <p:nvPr/>
          </p:nvSpPr>
          <p:spPr bwMode="auto">
            <a:xfrm>
              <a:off x="4056393" y="2895600"/>
              <a:ext cx="253661" cy="1371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3" name="Flowchart: Process 22"/>
            <p:cNvSpPr/>
            <p:nvPr/>
          </p:nvSpPr>
          <p:spPr bwMode="auto">
            <a:xfrm>
              <a:off x="4415995" y="2895600"/>
              <a:ext cx="253661" cy="1371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3557503" y="3367849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256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3907632" y="3367848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256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4275539" y="3379460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256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6805" y="4658208"/>
            <a:ext cx="834538" cy="921834"/>
            <a:chOff x="5032703" y="3116766"/>
            <a:chExt cx="1158085" cy="921834"/>
          </a:xfrm>
        </p:grpSpPr>
        <p:sp>
          <p:nvSpPr>
            <p:cNvPr id="28" name="Flowchart: Process 27"/>
            <p:cNvSpPr/>
            <p:nvPr/>
          </p:nvSpPr>
          <p:spPr bwMode="auto">
            <a:xfrm>
              <a:off x="5131582" y="3116766"/>
              <a:ext cx="283238" cy="9144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29" name="Flowchart: Process 28"/>
            <p:cNvSpPr/>
            <p:nvPr/>
          </p:nvSpPr>
          <p:spPr bwMode="auto">
            <a:xfrm>
              <a:off x="5491462" y="3124200"/>
              <a:ext cx="283238" cy="9144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0" name="Flowchart: Process 29"/>
            <p:cNvSpPr/>
            <p:nvPr/>
          </p:nvSpPr>
          <p:spPr bwMode="auto">
            <a:xfrm>
              <a:off x="5849676" y="3116766"/>
              <a:ext cx="283238" cy="9144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4979552" y="3367850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5387278" y="3367850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5710536" y="3379461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512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488313" y="4818042"/>
            <a:ext cx="879980" cy="613317"/>
            <a:chOff x="6575140" y="3276600"/>
            <a:chExt cx="1221145" cy="613317"/>
          </a:xfrm>
        </p:grpSpPr>
        <p:sp>
          <p:nvSpPr>
            <p:cNvPr id="35" name="Flowchart: Process 34"/>
            <p:cNvSpPr/>
            <p:nvPr/>
          </p:nvSpPr>
          <p:spPr bwMode="auto">
            <a:xfrm>
              <a:off x="6611234" y="3276600"/>
              <a:ext cx="322702" cy="609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6" name="Flowchart: Process 35"/>
            <p:cNvSpPr/>
            <p:nvPr/>
          </p:nvSpPr>
          <p:spPr bwMode="auto">
            <a:xfrm>
              <a:off x="7002273" y="3276600"/>
              <a:ext cx="322702" cy="609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7" name="Flowchart: Process 36"/>
            <p:cNvSpPr/>
            <p:nvPr/>
          </p:nvSpPr>
          <p:spPr bwMode="auto">
            <a:xfrm>
              <a:off x="7400906" y="3280317"/>
              <a:ext cx="322702" cy="609600"/>
            </a:xfrm>
            <a:prstGeom prst="flowChartProcess">
              <a:avLst/>
            </a:prstGeom>
            <a:pattFill prst="narHorz">
              <a:fgClr>
                <a:srgbClr val="F7615A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ヒラギノ角ゴ Pro W3" pitchFamily="86" charset="-12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6521989" y="3372494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6912314" y="3379459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512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316033" y="3367848"/>
              <a:ext cx="533404" cy="42710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aramond" panose="02020404030301010803" pitchFamily="18" charset="0"/>
                </a:rPr>
                <a:t>512</a:t>
              </a:r>
            </a:p>
          </p:txBody>
        </p:sp>
      </p:grpSp>
      <p:pic>
        <p:nvPicPr>
          <p:cNvPr id="41" name="Picture 4" descr="Image result for airbnb photo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27757" y="4296124"/>
            <a:ext cx="2584942" cy="13913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377998" y="6132028"/>
            <a:ext cx="430887" cy="1033163"/>
          </a:xfrm>
          <a:prstGeom prst="rect">
            <a:avLst/>
          </a:prstGeom>
          <a:pattFill prst="narHorz">
            <a:fgClr>
              <a:srgbClr val="F7615A"/>
            </a:fgClr>
            <a:bgClr>
              <a:schemeClr val="bg1"/>
            </a:bgClr>
          </a:patt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 err="1">
                <a:latin typeface="Garamond" panose="02020404030301010803" pitchFamily="18" charset="0"/>
              </a:rPr>
              <a:t>Conv</a:t>
            </a:r>
            <a:r>
              <a:rPr lang="en-US" sz="1600" dirty="0">
                <a:latin typeface="Garamond" panose="02020404030301010803" pitchFamily="18" charset="0"/>
              </a:rPr>
              <a:t> layer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66465" y="6118448"/>
            <a:ext cx="430887" cy="1033163"/>
          </a:xfrm>
          <a:prstGeom prst="rect">
            <a:avLst/>
          </a:prstGeom>
          <a:solidFill>
            <a:srgbClr val="F7615A"/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Max Pool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02071" y="6514382"/>
            <a:ext cx="2058068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Fully Connected Layer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52427" y="4991782"/>
            <a:ext cx="408308" cy="26257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463142" y="3670176"/>
            <a:ext cx="1137738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Living Room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463142" y="4282422"/>
            <a:ext cx="1137738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Bedroom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463142" y="4928317"/>
            <a:ext cx="1137738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Kitchen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485701" y="5500527"/>
            <a:ext cx="1137738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Bathroom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99974" y="6102257"/>
            <a:ext cx="1137738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Outdoor</a:t>
            </a:r>
          </a:p>
        </p:txBody>
      </p:sp>
      <p:cxnSp>
        <p:nvCxnSpPr>
          <p:cNvPr id="66" name="Straight Arrow Connector 65"/>
          <p:cNvCxnSpPr>
            <a:endCxn id="61" idx="1"/>
          </p:cNvCxnSpPr>
          <p:nvPr/>
        </p:nvCxnSpPr>
        <p:spPr bwMode="auto">
          <a:xfrm flipV="1">
            <a:off x="8113109" y="3824065"/>
            <a:ext cx="350033" cy="12869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/>
          <p:cNvCxnSpPr>
            <a:endCxn id="62" idx="1"/>
          </p:cNvCxnSpPr>
          <p:nvPr/>
        </p:nvCxnSpPr>
        <p:spPr bwMode="auto">
          <a:xfrm flipV="1">
            <a:off x="8113109" y="4436311"/>
            <a:ext cx="350033" cy="6747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/>
          <p:cNvCxnSpPr>
            <a:endCxn id="63" idx="1"/>
          </p:cNvCxnSpPr>
          <p:nvPr/>
        </p:nvCxnSpPr>
        <p:spPr bwMode="auto">
          <a:xfrm flipV="1">
            <a:off x="8113109" y="5082206"/>
            <a:ext cx="350033" cy="288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/>
          <p:cNvCxnSpPr>
            <a:endCxn id="64" idx="1"/>
          </p:cNvCxnSpPr>
          <p:nvPr/>
        </p:nvCxnSpPr>
        <p:spPr bwMode="auto">
          <a:xfrm>
            <a:off x="8113109" y="5111020"/>
            <a:ext cx="372592" cy="543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/>
          <p:cNvCxnSpPr>
            <a:endCxn id="65" idx="1"/>
          </p:cNvCxnSpPr>
          <p:nvPr/>
        </p:nvCxnSpPr>
        <p:spPr bwMode="auto">
          <a:xfrm>
            <a:off x="8113109" y="5111020"/>
            <a:ext cx="386865" cy="11451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6783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26531"/>
            <a:ext cx="10058400" cy="714753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GB" dirty="0"/>
              <a:t>Convolutional layer in NLP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BEC25-4BDA-5250-01D1-98D24E3A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709">
              <a:spcBef>
                <a:spcPts val="2007"/>
              </a:spcBef>
            </a:pPr>
            <a:r>
              <a:rPr lang="en-US" sz="2000" spc="-33" dirty="0">
                <a:solidFill>
                  <a:srgbClr val="22373A"/>
                </a:solidFill>
                <a:cs typeface="Trebuchet MS"/>
              </a:rPr>
              <a:t>P</a:t>
            </a:r>
            <a:r>
              <a:rPr lang="en-US" sz="2000" spc="-109" dirty="0">
                <a:solidFill>
                  <a:srgbClr val="22373A"/>
                </a:solidFill>
                <a:cs typeface="Trebuchet MS"/>
              </a:rPr>
              <a:t>r</a:t>
            </a:r>
            <a:r>
              <a:rPr lang="en-US" sz="2000" spc="33" dirty="0">
                <a:solidFill>
                  <a:srgbClr val="22373A"/>
                </a:solidFill>
                <a:cs typeface="Trebuchet MS"/>
              </a:rPr>
              <a:t>ob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lem</a:t>
            </a:r>
            <a:r>
              <a:rPr lang="en-US" sz="2000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60" dirty="0">
                <a:solidFill>
                  <a:srgbClr val="22373A"/>
                </a:solidFill>
                <a:cs typeface="Trebuchet MS"/>
              </a:rPr>
              <a:t>1:</a:t>
            </a:r>
            <a:r>
              <a:rPr lang="en-US" sz="2000" spc="17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07" dirty="0">
                <a:solidFill>
                  <a:srgbClr val="22373A"/>
                </a:solidFill>
                <a:cs typeface="Trebuchet MS"/>
              </a:rPr>
              <a:t>V</a:t>
            </a:r>
            <a:r>
              <a:rPr lang="en-US" sz="2000" spc="-11" dirty="0">
                <a:solidFill>
                  <a:srgbClr val="22373A"/>
                </a:solidFill>
                <a:cs typeface="Trebuchet MS"/>
              </a:rPr>
              <a:t>ariab</a:t>
            </a:r>
            <a:r>
              <a:rPr lang="en-US" sz="2000" spc="-33" dirty="0">
                <a:solidFill>
                  <a:srgbClr val="22373A"/>
                </a:solidFill>
                <a:cs typeface="Trebuchet MS"/>
              </a:rPr>
              <a:t>l</a:t>
            </a:r>
            <a:r>
              <a:rPr lang="en-US" sz="2000" spc="-11" dirty="0">
                <a:solidFill>
                  <a:srgbClr val="22373A"/>
                </a:solidFill>
                <a:cs typeface="Trebuchet MS"/>
              </a:rPr>
              <a:t>e-si</a:t>
            </a:r>
            <a:r>
              <a:rPr lang="en-US" sz="2000" spc="-22" dirty="0">
                <a:solidFill>
                  <a:srgbClr val="22373A"/>
                </a:solidFill>
                <a:cs typeface="Trebuchet MS"/>
              </a:rPr>
              <a:t>z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ed</a:t>
            </a:r>
            <a:r>
              <a:rPr lang="en-US" sz="2000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input</a:t>
            </a:r>
            <a:endParaRPr lang="en-US" sz="2000" dirty="0">
              <a:cs typeface="Trebuchet MS"/>
            </a:endParaRPr>
          </a:p>
          <a:p>
            <a:pPr marR="1087573" lvl="1">
              <a:lnSpc>
                <a:spcPct val="156900"/>
              </a:lnSpc>
              <a:tabLst>
                <a:tab pos="253536" algn="l"/>
              </a:tabLst>
            </a:pPr>
            <a:r>
              <a:rPr lang="en-US" spc="11" dirty="0">
                <a:solidFill>
                  <a:srgbClr val="22373A"/>
                </a:solidFill>
                <a:cs typeface="Trebuchet MS"/>
              </a:rPr>
              <a:t>standard</a:t>
            </a:r>
            <a:r>
              <a:rPr lang="en-US" spc="-87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22" dirty="0">
                <a:solidFill>
                  <a:srgbClr val="22373A"/>
                </a:solidFill>
                <a:cs typeface="Trebuchet MS"/>
              </a:rPr>
              <a:t>MLP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22" dirty="0">
                <a:solidFill>
                  <a:srgbClr val="22373A"/>
                </a:solidFill>
                <a:cs typeface="Trebuchet MS"/>
              </a:rPr>
              <a:t>always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expect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33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33" dirty="0">
                <a:solidFill>
                  <a:srgbClr val="22373A"/>
                </a:solidFill>
                <a:cs typeface="Trebuchet MS"/>
              </a:rPr>
              <a:t>same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dirty="0">
                <a:solidFill>
                  <a:srgbClr val="22373A"/>
                </a:solidFill>
                <a:cs typeface="Trebuchet MS"/>
              </a:rPr>
              <a:t>input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33" dirty="0">
                <a:solidFill>
                  <a:srgbClr val="22373A"/>
                </a:solidFill>
                <a:cs typeface="Trebuchet MS"/>
              </a:rPr>
              <a:t>size </a:t>
            </a:r>
          </a:p>
          <a:p>
            <a:pPr marL="27709" marR="1087573">
              <a:lnSpc>
                <a:spcPct val="156900"/>
              </a:lnSpc>
              <a:buChar char="-"/>
              <a:tabLst>
                <a:tab pos="253536" algn="l"/>
              </a:tabLst>
            </a:pPr>
            <a:endParaRPr lang="en-US" spc="-33" dirty="0">
              <a:solidFill>
                <a:srgbClr val="22373A"/>
              </a:solidFill>
              <a:cs typeface="Trebuchet MS"/>
            </a:endParaRPr>
          </a:p>
          <a:p>
            <a:pPr marR="1087573">
              <a:lnSpc>
                <a:spcPct val="156900"/>
              </a:lnSpc>
              <a:tabLst>
                <a:tab pos="253536" algn="l"/>
              </a:tabLst>
            </a:pPr>
            <a:r>
              <a:rPr lang="en-US" sz="2000" spc="-764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1" dirty="0">
                <a:solidFill>
                  <a:srgbClr val="22373A"/>
                </a:solidFill>
                <a:cs typeface="Trebuchet MS"/>
              </a:rPr>
              <a:t>Problem</a:t>
            </a:r>
            <a:r>
              <a:rPr lang="en-US" sz="2000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73" dirty="0">
                <a:solidFill>
                  <a:srgbClr val="22373A"/>
                </a:solidFill>
                <a:cs typeface="Trebuchet MS"/>
              </a:rPr>
              <a:t>2:</a:t>
            </a:r>
            <a:r>
              <a:rPr lang="en-US" sz="2000" spc="17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3" dirty="0">
                <a:solidFill>
                  <a:srgbClr val="22373A"/>
                </a:solidFill>
                <a:cs typeface="Trebuchet MS"/>
              </a:rPr>
              <a:t>Relevance</a:t>
            </a:r>
            <a:r>
              <a:rPr lang="en-US" sz="2000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3" dirty="0">
                <a:solidFill>
                  <a:srgbClr val="22373A"/>
                </a:solidFill>
                <a:cs typeface="Trebuchet MS"/>
              </a:rPr>
              <a:t>of</a:t>
            </a:r>
            <a:r>
              <a:rPr lang="en-US" sz="2000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words</a:t>
            </a:r>
            <a:endParaRPr lang="en-US" sz="2000" dirty="0">
              <a:cs typeface="Trebuchet MS"/>
            </a:endParaRPr>
          </a:p>
          <a:p>
            <a:pPr marR="11084" lvl="1">
              <a:lnSpc>
                <a:spcPct val="115399"/>
              </a:lnSpc>
              <a:spcBef>
                <a:spcPts val="1298"/>
              </a:spcBef>
              <a:tabLst>
                <a:tab pos="253536" algn="l"/>
              </a:tabLst>
            </a:pPr>
            <a:r>
              <a:rPr lang="en-US" spc="-393" dirty="0">
                <a:solidFill>
                  <a:srgbClr val="22373A"/>
                </a:solidFill>
                <a:cs typeface="Trebuchet MS"/>
              </a:rPr>
              <a:t>“</a:t>
            </a:r>
            <a:r>
              <a:rPr lang="en-US" spc="-175" dirty="0">
                <a:solidFill>
                  <a:srgbClr val="22373A"/>
                </a:solidFill>
                <a:cs typeface="Trebuchet MS"/>
              </a:rPr>
              <a:t>t</a:t>
            </a:r>
            <a:r>
              <a:rPr lang="en-US" spc="44" dirty="0">
                <a:solidFill>
                  <a:srgbClr val="22373A"/>
                </a:solidFill>
                <a:cs typeface="Trebuchet MS"/>
              </a:rPr>
              <a:t>o</a:t>
            </a:r>
            <a:r>
              <a:rPr lang="en-US" spc="-415" dirty="0">
                <a:solidFill>
                  <a:srgbClr val="22373A"/>
                </a:solidFill>
                <a:cs typeface="Trebuchet MS"/>
              </a:rPr>
              <a:t>”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44" dirty="0">
                <a:solidFill>
                  <a:srgbClr val="22373A"/>
                </a:solidFill>
                <a:cs typeface="Trebuchet MS"/>
              </a:rPr>
              <a:t>and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458" dirty="0">
                <a:solidFill>
                  <a:srgbClr val="22373A"/>
                </a:solidFill>
                <a:cs typeface="Trebuchet MS"/>
              </a:rPr>
              <a:t>“</a:t>
            </a:r>
            <a:r>
              <a:rPr lang="en-US" spc="-33" dirty="0">
                <a:solidFill>
                  <a:srgbClr val="22373A"/>
                </a:solidFill>
                <a:cs typeface="Trebuchet MS"/>
              </a:rPr>
              <a:t>a</a:t>
            </a:r>
            <a:r>
              <a:rPr lang="en-US" spc="-415" dirty="0">
                <a:solidFill>
                  <a:srgbClr val="22373A"/>
                </a:solidFill>
                <a:cs typeface="Trebuchet MS"/>
              </a:rPr>
              <a:t>”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22" dirty="0">
                <a:solidFill>
                  <a:srgbClr val="22373A"/>
                </a:solidFill>
                <a:cs typeface="Trebuchet MS"/>
              </a:rPr>
              <a:t>a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r</a:t>
            </a:r>
            <a:r>
              <a:rPr lang="en-US" spc="-33" dirty="0">
                <a:solidFill>
                  <a:srgbClr val="22373A"/>
                </a:solidFill>
                <a:cs typeface="Trebuchet MS"/>
              </a:rPr>
              <a:t>e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dirty="0">
                <a:solidFill>
                  <a:srgbClr val="22373A"/>
                </a:solidFill>
                <a:cs typeface="Trebuchet MS"/>
              </a:rPr>
              <a:t>not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v</a:t>
            </a:r>
            <a:r>
              <a:rPr lang="en-US" spc="-55" dirty="0">
                <a:solidFill>
                  <a:srgbClr val="22373A"/>
                </a:solidFill>
                <a:cs typeface="Trebuchet MS"/>
              </a:rPr>
              <a:t>ery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44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f</a:t>
            </a:r>
            <a:r>
              <a:rPr lang="en-US" spc="-33" dirty="0">
                <a:solidFill>
                  <a:srgbClr val="22373A"/>
                </a:solidFill>
                <a:cs typeface="Trebuchet MS"/>
              </a:rPr>
              <a:t>ormati</a:t>
            </a:r>
            <a:r>
              <a:rPr lang="en-US" spc="-44" dirty="0">
                <a:solidFill>
                  <a:srgbClr val="22373A"/>
                </a:solidFill>
                <a:cs typeface="Trebuchet MS"/>
              </a:rPr>
              <a:t>v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e</a:t>
            </a:r>
            <a:r>
              <a:rPr lang="en-US" spc="-425" dirty="0">
                <a:solidFill>
                  <a:srgbClr val="22373A"/>
                </a:solidFill>
                <a:cs typeface="Trebuchet MS"/>
              </a:rPr>
              <a:t>,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11" dirty="0">
                <a:solidFill>
                  <a:srgbClr val="22373A"/>
                </a:solidFill>
                <a:cs typeface="Trebuchet MS"/>
              </a:rPr>
              <a:t>but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109" dirty="0">
                <a:solidFill>
                  <a:srgbClr val="22373A"/>
                </a:solidFill>
                <a:cs typeface="Trebuchet MS"/>
              </a:rPr>
              <a:t>c</a:t>
            </a:r>
            <a:r>
              <a:rPr lang="en-US" dirty="0">
                <a:solidFill>
                  <a:srgbClr val="22373A"/>
                </a:solidFill>
                <a:cs typeface="Trebuchet MS"/>
              </a:rPr>
              <a:t>on</a:t>
            </a:r>
            <a:r>
              <a:rPr lang="en-US" spc="-33" dirty="0">
                <a:solidFill>
                  <a:srgbClr val="22373A"/>
                </a:solidFill>
                <a:cs typeface="Trebuchet MS"/>
              </a:rPr>
              <a:t>tent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44" dirty="0">
                <a:solidFill>
                  <a:srgbClr val="22373A"/>
                </a:solidFill>
                <a:cs typeface="Trebuchet MS"/>
              </a:rPr>
              <a:t>wo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r</a:t>
            </a:r>
            <a:r>
              <a:rPr lang="en-US" spc="65" dirty="0">
                <a:solidFill>
                  <a:srgbClr val="22373A"/>
                </a:solidFill>
                <a:cs typeface="Trebuchet MS"/>
              </a:rPr>
              <a:t>ds  </a:t>
            </a:r>
            <a:r>
              <a:rPr lang="en-US" spc="-44" dirty="0">
                <a:solidFill>
                  <a:srgbClr val="22373A"/>
                </a:solidFill>
                <a:cs typeface="Trebuchet MS"/>
              </a:rPr>
              <a:t>like </a:t>
            </a:r>
            <a:r>
              <a:rPr lang="en-US" spc="-55" dirty="0">
                <a:solidFill>
                  <a:srgbClr val="22373A"/>
                </a:solidFill>
                <a:cs typeface="Trebuchet MS"/>
              </a:rPr>
              <a:t>“kidnapping” </a:t>
            </a:r>
            <a:r>
              <a:rPr lang="en-US" spc="-44" dirty="0">
                <a:solidFill>
                  <a:srgbClr val="22373A"/>
                </a:solidFill>
                <a:cs typeface="Trebuchet MS"/>
              </a:rPr>
              <a:t>are </a:t>
            </a:r>
            <a:r>
              <a:rPr lang="en-US" spc="-22" dirty="0">
                <a:solidFill>
                  <a:srgbClr val="22373A"/>
                </a:solidFill>
                <a:cs typeface="Trebuchet MS"/>
              </a:rPr>
              <a:t>important </a:t>
            </a:r>
            <a:r>
              <a:rPr lang="en-US" spc="-44" dirty="0">
                <a:solidFill>
                  <a:srgbClr val="22373A"/>
                </a:solidFill>
                <a:cs typeface="Trebuchet MS"/>
              </a:rPr>
              <a:t>for </a:t>
            </a:r>
            <a:r>
              <a:rPr lang="en-US" spc="22" dirty="0">
                <a:solidFill>
                  <a:srgbClr val="22373A"/>
                </a:solidFill>
                <a:cs typeface="Trebuchet MS"/>
              </a:rPr>
              <a:t>most </a:t>
            </a:r>
            <a:r>
              <a:rPr lang="en-US" spc="11" dirty="0">
                <a:solidFill>
                  <a:srgbClr val="22373A"/>
                </a:solidFill>
                <a:cs typeface="Trebuchet MS"/>
              </a:rPr>
              <a:t>tasks </a:t>
            </a:r>
            <a:r>
              <a:rPr lang="en-US" spc="22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dirty="0">
                <a:solidFill>
                  <a:srgbClr val="22373A"/>
                </a:solidFill>
                <a:cs typeface="Trebuchet MS"/>
              </a:rPr>
              <a:t>independent</a:t>
            </a:r>
            <a:r>
              <a:rPr lang="en-US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33" dirty="0">
                <a:solidFill>
                  <a:srgbClr val="22373A"/>
                </a:solidFill>
                <a:cs typeface="Trebuchet MS"/>
              </a:rPr>
              <a:t>of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44" dirty="0">
                <a:solidFill>
                  <a:srgbClr val="22373A"/>
                </a:solidFill>
                <a:cs typeface="Trebuchet MS"/>
              </a:rPr>
              <a:t>their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22" dirty="0">
                <a:solidFill>
                  <a:srgbClr val="22373A"/>
                </a:solidFill>
                <a:cs typeface="Trebuchet MS"/>
              </a:rPr>
              <a:t>position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11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33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dirty="0">
                <a:solidFill>
                  <a:srgbClr val="22373A"/>
                </a:solidFill>
                <a:cs typeface="Trebuchet MS"/>
              </a:rPr>
              <a:t>input</a:t>
            </a:r>
            <a:endParaRPr lang="en-US" dirty="0">
              <a:cs typeface="Trebuchet MS"/>
            </a:endParaRPr>
          </a:p>
          <a:p>
            <a:pPr marL="27709" marR="591584">
              <a:lnSpc>
                <a:spcPct val="115399"/>
              </a:lnSpc>
              <a:spcBef>
                <a:spcPts val="1309"/>
              </a:spcBef>
            </a:pPr>
            <a:endParaRPr lang="en-US" sz="2000" spc="-11" dirty="0">
              <a:solidFill>
                <a:srgbClr val="22373A"/>
              </a:solidFill>
              <a:cs typeface="Trebuchet MS"/>
            </a:endParaRPr>
          </a:p>
          <a:p>
            <a:pPr marL="27709" marR="591584">
              <a:lnSpc>
                <a:spcPct val="115399"/>
              </a:lnSpc>
              <a:spcBef>
                <a:spcPts val="1309"/>
              </a:spcBef>
            </a:pPr>
            <a:r>
              <a:rPr lang="en-US" sz="2000" spc="-11" dirty="0">
                <a:solidFill>
                  <a:srgbClr val="22373A"/>
                </a:solidFill>
                <a:cs typeface="Trebuchet MS"/>
              </a:rPr>
              <a:t>Problem</a:t>
            </a:r>
            <a:r>
              <a:rPr lang="en-US" sz="2000" spc="-5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73" dirty="0">
                <a:solidFill>
                  <a:srgbClr val="22373A"/>
                </a:solidFill>
                <a:cs typeface="Trebuchet MS"/>
              </a:rPr>
              <a:t>3:</a:t>
            </a:r>
            <a:r>
              <a:rPr lang="en-US" sz="2000" spc="19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2" dirty="0">
                <a:solidFill>
                  <a:srgbClr val="22373A"/>
                </a:solidFill>
                <a:cs typeface="Trebuchet MS"/>
              </a:rPr>
              <a:t>MLP</a:t>
            </a:r>
            <a:r>
              <a:rPr lang="en-US" sz="2000" spc="-5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2" dirty="0">
                <a:solidFill>
                  <a:srgbClr val="22373A"/>
                </a:solidFill>
                <a:cs typeface="Trebuchet MS"/>
              </a:rPr>
              <a:t>may</a:t>
            </a:r>
            <a:r>
              <a:rPr lang="en-US" sz="2000" spc="-5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1" dirty="0">
                <a:solidFill>
                  <a:srgbClr val="22373A"/>
                </a:solidFill>
                <a:cs typeface="Trebuchet MS"/>
              </a:rPr>
              <a:t>have</a:t>
            </a:r>
            <a:r>
              <a:rPr lang="en-US" sz="2000" spc="-44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1" dirty="0">
                <a:solidFill>
                  <a:srgbClr val="22373A"/>
                </a:solidFill>
                <a:cs typeface="Trebuchet MS"/>
              </a:rPr>
              <a:t>too</a:t>
            </a:r>
            <a:r>
              <a:rPr lang="en-US" sz="2000" spc="-5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many</a:t>
            </a:r>
            <a:r>
              <a:rPr lang="en-US" sz="2000" spc="-5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3" dirty="0">
                <a:solidFill>
                  <a:srgbClr val="22373A"/>
                </a:solidFill>
                <a:cs typeface="Trebuchet MS"/>
              </a:rPr>
              <a:t>parameters</a:t>
            </a:r>
            <a:r>
              <a:rPr lang="en-US" sz="2000" spc="-5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9" dirty="0">
                <a:solidFill>
                  <a:srgbClr val="22373A"/>
                </a:solidFill>
                <a:cs typeface="Trebuchet MS"/>
              </a:rPr>
              <a:t>(“too </a:t>
            </a:r>
            <a:r>
              <a:rPr lang="en-US" sz="2000" spc="-753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2" dirty="0">
                <a:solidFill>
                  <a:srgbClr val="22373A"/>
                </a:solidFill>
                <a:cs typeface="Trebuchet MS"/>
              </a:rPr>
              <a:t>complex</a:t>
            </a:r>
            <a:r>
              <a:rPr lang="en-US" sz="2000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44" dirty="0">
                <a:solidFill>
                  <a:srgbClr val="22373A"/>
                </a:solidFill>
                <a:cs typeface="Trebuchet MS"/>
              </a:rPr>
              <a:t>models”)</a:t>
            </a:r>
            <a:r>
              <a:rPr lang="en-US" sz="2000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1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z="2000" spc="-6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44" dirty="0">
                <a:solidFill>
                  <a:srgbClr val="22373A"/>
                </a:solidFill>
                <a:cs typeface="Trebuchet MS"/>
              </a:rPr>
              <a:t>certain</a:t>
            </a:r>
            <a:r>
              <a:rPr lang="en-US" sz="2000" spc="-76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1" dirty="0">
                <a:solidFill>
                  <a:srgbClr val="22373A"/>
                </a:solidFill>
                <a:cs typeface="Trebuchet MS"/>
              </a:rPr>
              <a:t>situations</a:t>
            </a:r>
            <a:endParaRPr lang="en-US" sz="2000" dirty="0">
              <a:cs typeface="Trebuchet MS"/>
            </a:endParaRPr>
          </a:p>
          <a:p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17</a:t>
            </a:fld>
            <a:endParaRPr spc="11" dirty="0"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26531"/>
            <a:ext cx="10058400" cy="714753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GB" dirty="0"/>
              <a:t>Convolutional layer in NLP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BEC25-4BDA-5250-01D1-98D24E3A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Sentiment</a:t>
            </a:r>
            <a:r>
              <a:rPr lang="en-US" sz="2000" spc="-6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classification</a:t>
            </a:r>
            <a:endParaRPr lang="en-US" sz="2000" dirty="0">
              <a:cs typeface="Trebuchet MS"/>
            </a:endParaRPr>
          </a:p>
          <a:p>
            <a:pPr marL="355600" marR="1766570" lvl="1">
              <a:lnSpc>
                <a:spcPct val="156900"/>
              </a:lnSpc>
            </a:pPr>
            <a:r>
              <a:rPr lang="en-US" i="1" spc="-40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i="1" spc="28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5" dirty="0">
                <a:solidFill>
                  <a:srgbClr val="22373A"/>
                </a:solidFill>
                <a:cs typeface="Arial"/>
              </a:rPr>
              <a:t>movie  </a:t>
            </a:r>
            <a:r>
              <a:rPr lang="en-US" i="1" spc="10" dirty="0">
                <a:solidFill>
                  <a:srgbClr val="22373A"/>
                </a:solidFill>
                <a:cs typeface="Trebuchet MS"/>
              </a:rPr>
              <a:t>was </a:t>
            </a:r>
            <a:r>
              <a:rPr lang="en-US" i="1" spc="15" dirty="0">
                <a:solidFill>
                  <a:srgbClr val="22373A"/>
                </a:solidFill>
                <a:cs typeface="Arial"/>
              </a:rPr>
              <a:t>really </a:t>
            </a:r>
            <a:r>
              <a:rPr lang="en-US" i="1" spc="-20" dirty="0">
                <a:solidFill>
                  <a:srgbClr val="22373A"/>
                </a:solidFill>
                <a:cs typeface="Arial"/>
              </a:rPr>
              <a:t>good</a:t>
            </a:r>
            <a:r>
              <a:rPr lang="en-US" i="1" spc="-20" dirty="0">
                <a:solidFill>
                  <a:srgbClr val="22373A"/>
                </a:solidFill>
                <a:cs typeface="Trebuchet MS"/>
              </a:rPr>
              <a:t>. </a:t>
            </a:r>
            <a:r>
              <a:rPr lang="en-US" i="1" spc="-1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75" dirty="0">
                <a:solidFill>
                  <a:srgbClr val="22373A"/>
                </a:solidFill>
                <a:cs typeface="Trebuchet MS"/>
              </a:rPr>
              <a:t>W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e </a:t>
            </a:r>
            <a:r>
              <a:rPr lang="en-US" i="1" spc="10" dirty="0">
                <a:solidFill>
                  <a:srgbClr val="22373A"/>
                </a:solidFill>
                <a:cs typeface="Trebuchet MS"/>
              </a:rPr>
              <a:t>saw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15" dirty="0">
                <a:solidFill>
                  <a:srgbClr val="22373A"/>
                </a:solidFill>
                <a:cs typeface="Trebuchet MS"/>
              </a:rPr>
              <a:t>this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30" dirty="0">
                <a:solidFill>
                  <a:srgbClr val="22373A"/>
                </a:solidFill>
                <a:cs typeface="Arial"/>
              </a:rPr>
              <a:t>r</a:t>
            </a:r>
            <a:r>
              <a:rPr lang="en-US" i="1" spc="-60" dirty="0">
                <a:solidFill>
                  <a:srgbClr val="22373A"/>
                </a:solidFill>
                <a:cs typeface="Arial"/>
              </a:rPr>
              <a:t>e</a:t>
            </a:r>
            <a:r>
              <a:rPr lang="en-US" i="1" spc="65" dirty="0">
                <a:solidFill>
                  <a:srgbClr val="22373A"/>
                </a:solidFill>
                <a:cs typeface="Arial"/>
              </a:rPr>
              <a:t>al</a:t>
            </a:r>
            <a:r>
              <a:rPr lang="en-US" i="1" spc="20" dirty="0">
                <a:solidFill>
                  <a:srgbClr val="22373A"/>
                </a:solidFill>
                <a:cs typeface="Arial"/>
              </a:rPr>
              <a:t>l</a:t>
            </a:r>
            <a:r>
              <a:rPr lang="en-US" i="1" spc="-20" dirty="0">
                <a:solidFill>
                  <a:srgbClr val="22373A"/>
                </a:solidFill>
                <a:cs typeface="Arial"/>
              </a:rPr>
              <a:t>y</a:t>
            </a:r>
            <a:r>
              <a:rPr lang="en-US" i="1" spc="-25" dirty="0">
                <a:solidFill>
                  <a:srgbClr val="22373A"/>
                </a:solidFill>
                <a:cs typeface="Arial"/>
              </a:rPr>
              <a:t> </a:t>
            </a:r>
            <a:r>
              <a:rPr lang="en-US" i="1" spc="25" dirty="0">
                <a:solidFill>
                  <a:srgbClr val="22373A"/>
                </a:solidFill>
                <a:cs typeface="Arial"/>
              </a:rPr>
              <a:t>good</a:t>
            </a:r>
            <a:r>
              <a:rPr lang="en-US" i="1" spc="-25" dirty="0">
                <a:solidFill>
                  <a:srgbClr val="22373A"/>
                </a:solidFill>
                <a:cs typeface="Arial"/>
              </a:rPr>
              <a:t> </a:t>
            </a:r>
            <a:r>
              <a:rPr lang="en-US" i="1" spc="20" dirty="0">
                <a:solidFill>
                  <a:srgbClr val="22373A"/>
                </a:solidFill>
                <a:cs typeface="Arial"/>
              </a:rPr>
              <a:t>m</a:t>
            </a:r>
            <a:r>
              <a:rPr lang="en-US" i="1" spc="10" dirty="0">
                <a:solidFill>
                  <a:srgbClr val="22373A"/>
                </a:solidFill>
                <a:cs typeface="Arial"/>
              </a:rPr>
              <a:t>o</a:t>
            </a:r>
            <a:r>
              <a:rPr lang="en-US" i="1" spc="-5" dirty="0">
                <a:solidFill>
                  <a:srgbClr val="22373A"/>
                </a:solidFill>
                <a:cs typeface="Arial"/>
              </a:rPr>
              <a:t>vi</a:t>
            </a:r>
            <a:r>
              <a:rPr lang="en-US" i="1" spc="-10" dirty="0">
                <a:solidFill>
                  <a:srgbClr val="22373A"/>
                </a:solidFill>
                <a:cs typeface="Arial"/>
              </a:rPr>
              <a:t>e</a:t>
            </a:r>
            <a:r>
              <a:rPr lang="en-US" i="1" spc="-195" dirty="0">
                <a:solidFill>
                  <a:srgbClr val="22373A"/>
                </a:solidFill>
                <a:cs typeface="Trebuchet MS"/>
              </a:rPr>
              <a:t>.</a:t>
            </a:r>
            <a:endParaRPr lang="en-US" dirty="0">
              <a:cs typeface="Trebuchet MS"/>
            </a:endParaRPr>
          </a:p>
          <a:p>
            <a:pPr marL="355600" marR="128270" lvl="1">
              <a:lnSpc>
                <a:spcPct val="115399"/>
              </a:lnSpc>
              <a:spcBef>
                <a:spcPts val="595"/>
              </a:spcBef>
            </a:pPr>
            <a:r>
              <a:rPr lang="en-US" i="1" spc="-40" dirty="0">
                <a:solidFill>
                  <a:srgbClr val="22373A"/>
                </a:solidFill>
                <a:cs typeface="Trebuchet MS"/>
              </a:rPr>
              <a:t>The </a:t>
            </a:r>
            <a:r>
              <a:rPr lang="en-US" i="1" spc="-30" dirty="0">
                <a:solidFill>
                  <a:srgbClr val="22373A"/>
                </a:solidFill>
                <a:cs typeface="Arial"/>
              </a:rPr>
              <a:t>movie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, </a:t>
            </a:r>
            <a:r>
              <a:rPr lang="en-US" i="1" spc="-10" dirty="0">
                <a:solidFill>
                  <a:srgbClr val="22373A"/>
                </a:solidFill>
                <a:cs typeface="Trebuchet MS"/>
              </a:rPr>
              <a:t>which </a:t>
            </a:r>
            <a:r>
              <a:rPr lang="en-US" i="1" spc="-50" dirty="0">
                <a:solidFill>
                  <a:srgbClr val="22373A"/>
                </a:solidFill>
                <a:cs typeface="Trebuchet MS"/>
              </a:rPr>
              <a:t>we </a:t>
            </a:r>
            <a:r>
              <a:rPr lang="en-US" i="1" spc="10" dirty="0">
                <a:solidFill>
                  <a:srgbClr val="22373A"/>
                </a:solidFill>
                <a:cs typeface="Trebuchet MS"/>
              </a:rPr>
              <a:t>saw 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yesterday </a:t>
            </a:r>
            <a:r>
              <a:rPr lang="en-US" i="1" spc="-45" dirty="0">
                <a:solidFill>
                  <a:srgbClr val="22373A"/>
                </a:solidFill>
                <a:cs typeface="Trebuchet MS"/>
              </a:rPr>
              <a:t>with </a:t>
            </a:r>
            <a:r>
              <a:rPr lang="en-US" i="1" spc="-20" dirty="0">
                <a:solidFill>
                  <a:srgbClr val="22373A"/>
                </a:solidFill>
                <a:cs typeface="Trebuchet MS"/>
              </a:rPr>
              <a:t>all 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the 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dirty="0">
                <a:solidFill>
                  <a:srgbClr val="22373A"/>
                </a:solidFill>
                <a:cs typeface="Trebuchet MS"/>
              </a:rPr>
              <a:t>colleagues </a:t>
            </a:r>
            <a:r>
              <a:rPr lang="en-US" i="1" spc="-5" dirty="0">
                <a:solidFill>
                  <a:srgbClr val="22373A"/>
                </a:solidFill>
                <a:cs typeface="Trebuchet MS"/>
              </a:rPr>
              <a:t>in </a:t>
            </a:r>
            <a:r>
              <a:rPr lang="en-US" i="1" spc="-15" dirty="0">
                <a:solidFill>
                  <a:srgbClr val="22373A"/>
                </a:solidFill>
                <a:cs typeface="Trebuchet MS"/>
              </a:rPr>
              <a:t>this </a:t>
            </a:r>
            <a:r>
              <a:rPr lang="en-US" i="1" spc="-40" dirty="0">
                <a:solidFill>
                  <a:srgbClr val="22373A"/>
                </a:solidFill>
                <a:cs typeface="Trebuchet MS"/>
              </a:rPr>
              <a:t>tiny </a:t>
            </a:r>
            <a:r>
              <a:rPr lang="en-US" i="1" spc="-15" dirty="0">
                <a:solidFill>
                  <a:srgbClr val="22373A"/>
                </a:solidFill>
                <a:cs typeface="Trebuchet MS"/>
              </a:rPr>
              <a:t>movie </a:t>
            </a:r>
            <a:r>
              <a:rPr lang="en-US" i="1" spc="-45" dirty="0">
                <a:solidFill>
                  <a:srgbClr val="22373A"/>
                </a:solidFill>
                <a:cs typeface="Trebuchet MS"/>
              </a:rPr>
              <a:t>theater </a:t>
            </a:r>
            <a:r>
              <a:rPr lang="en-US" i="1" spc="-40" dirty="0">
                <a:solidFill>
                  <a:srgbClr val="22373A"/>
                </a:solidFill>
                <a:cs typeface="Trebuchet MS"/>
              </a:rPr>
              <a:t>next </a:t>
            </a:r>
            <a:r>
              <a:rPr lang="en-US" i="1" spc="-45" dirty="0">
                <a:solidFill>
                  <a:srgbClr val="22373A"/>
                </a:solidFill>
                <a:cs typeface="Trebuchet MS"/>
              </a:rPr>
              <a:t>to 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the bridge, </a:t>
            </a:r>
            <a:r>
              <a:rPr lang="en-US" i="1" spc="-3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10" dirty="0">
                <a:solidFill>
                  <a:srgbClr val="22373A"/>
                </a:solidFill>
                <a:cs typeface="Trebuchet MS"/>
              </a:rPr>
              <a:t>was</a:t>
            </a:r>
            <a:r>
              <a:rPr lang="en-US" i="1" spc="-4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25" dirty="0">
                <a:solidFill>
                  <a:srgbClr val="22373A"/>
                </a:solidFill>
                <a:cs typeface="Trebuchet MS"/>
              </a:rPr>
              <a:t>(despite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20" dirty="0">
                <a:solidFill>
                  <a:srgbClr val="22373A"/>
                </a:solidFill>
                <a:cs typeface="Trebuchet MS"/>
              </a:rPr>
              <a:t>my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20" dirty="0">
                <a:solidFill>
                  <a:srgbClr val="22373A"/>
                </a:solidFill>
                <a:cs typeface="Trebuchet MS"/>
              </a:rPr>
              <a:t>expectations)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15" dirty="0">
                <a:solidFill>
                  <a:srgbClr val="22373A"/>
                </a:solidFill>
                <a:cs typeface="Arial"/>
              </a:rPr>
              <a:t>really</a:t>
            </a:r>
            <a:r>
              <a:rPr lang="en-US" i="1" spc="-30" dirty="0">
                <a:solidFill>
                  <a:srgbClr val="22373A"/>
                </a:solidFill>
                <a:cs typeface="Arial"/>
              </a:rPr>
              <a:t> </a:t>
            </a:r>
            <a:r>
              <a:rPr lang="en-US" i="1" spc="-20" dirty="0">
                <a:solidFill>
                  <a:srgbClr val="22373A"/>
                </a:solidFill>
                <a:cs typeface="Arial"/>
              </a:rPr>
              <a:t>good</a:t>
            </a:r>
            <a:r>
              <a:rPr lang="en-US" i="1" spc="-20" dirty="0">
                <a:solidFill>
                  <a:srgbClr val="22373A"/>
                </a:solidFill>
                <a:cs typeface="Trebuchet MS"/>
              </a:rPr>
              <a:t>.</a:t>
            </a:r>
            <a:endParaRPr lang="en-US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endParaRPr lang="en-US" sz="2000" spc="-30" dirty="0">
              <a:solidFill>
                <a:srgbClr val="22373A"/>
              </a:solidFill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For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this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task,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position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information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5" dirty="0">
                <a:solidFill>
                  <a:srgbClr val="22373A"/>
                </a:solidFill>
                <a:cs typeface="Trebuchet MS"/>
              </a:rPr>
              <a:t>does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not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really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65" dirty="0">
                <a:solidFill>
                  <a:srgbClr val="22373A"/>
                </a:solidFill>
                <a:cs typeface="Trebuchet MS"/>
              </a:rPr>
              <a:t>matter.</a:t>
            </a:r>
            <a:endParaRPr lang="en-US" sz="2000" dirty="0">
              <a:cs typeface="Trebuchet MS"/>
            </a:endParaRPr>
          </a:p>
          <a:p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18</a:t>
            </a:fld>
            <a:endParaRPr spc="11" dirty="0"/>
          </a:p>
        </p:txBody>
      </p:sp>
    </p:spTree>
    <p:extLst>
      <p:ext uri="{BB962C8B-B14F-4D97-AF65-F5344CB8AC3E}">
        <p14:creationId xmlns:p14="http://schemas.microsoft.com/office/powerpoint/2010/main" val="1760895420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26531"/>
            <a:ext cx="10058400" cy="714753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GB" dirty="0"/>
              <a:t>Convolutional layer in NLP </a:t>
            </a:r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EBEC25-4BDA-5250-01D1-98D24E3AE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73" y="2090803"/>
            <a:ext cx="9781727" cy="5367667"/>
          </a:xfrm>
        </p:spPr>
        <p:txBody>
          <a:bodyPr>
            <a:normAutofit/>
          </a:bodyPr>
          <a:lstStyle/>
          <a:p>
            <a:pPr marL="354965" indent="-342900">
              <a:spcBef>
                <a:spcPts val="815"/>
              </a:spcBef>
              <a:tabLst>
                <a:tab pos="116205" algn="l"/>
              </a:tabLst>
            </a:pPr>
            <a:r>
              <a:rPr lang="en-US" sz="2000" dirty="0">
                <a:solidFill>
                  <a:srgbClr val="FF0000"/>
                </a:solidFill>
                <a:cs typeface="Trebuchet MS"/>
              </a:rPr>
              <a:t>Text Flow is</a:t>
            </a:r>
          </a:p>
          <a:p>
            <a:pPr marL="697865" lvl="1" indent="-342900">
              <a:spcBef>
                <a:spcPts val="815"/>
              </a:spcBef>
              <a:tabLst>
                <a:tab pos="116205" algn="l"/>
              </a:tabLst>
            </a:pPr>
            <a:r>
              <a:rPr lang="en-US" dirty="0">
                <a:solidFill>
                  <a:srgbClr val="22373A"/>
                </a:solidFill>
                <a:cs typeface="Trebuchet MS"/>
              </a:rPr>
              <a:t>Usually</a:t>
            </a:r>
            <a:r>
              <a:rPr lang="en-US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5" dirty="0">
                <a:solidFill>
                  <a:srgbClr val="22373A"/>
                </a:solidFill>
                <a:cs typeface="Trebuchet MS"/>
              </a:rPr>
              <a:t>only</a:t>
            </a:r>
            <a:r>
              <a:rPr lang="en-US" spc="-4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20" dirty="0">
                <a:solidFill>
                  <a:srgbClr val="22373A"/>
                </a:solidFill>
                <a:cs typeface="Trebuchet MS"/>
              </a:rPr>
              <a:t>one</a:t>
            </a:r>
            <a:r>
              <a:rPr lang="en-US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15" dirty="0">
                <a:solidFill>
                  <a:srgbClr val="22373A"/>
                </a:solidFill>
                <a:cs typeface="Trebuchet MS"/>
              </a:rPr>
              <a:t>dimension</a:t>
            </a:r>
            <a:r>
              <a:rPr lang="en-US" sz="2000" dirty="0">
                <a:cs typeface="Trebuchet MS"/>
              </a:rPr>
              <a:t> </a:t>
            </a:r>
            <a:r>
              <a:rPr lang="en-US" sz="2000" spc="30" dirty="0">
                <a:solidFill>
                  <a:srgbClr val="22373A"/>
                </a:solidFill>
                <a:cs typeface="Trebuchet MS"/>
              </a:rPr>
              <a:t>as</a:t>
            </a:r>
            <a:r>
              <a:rPr lang="en-US" sz="2000" spc="-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5" dirty="0">
                <a:solidFill>
                  <a:srgbClr val="22373A"/>
                </a:solidFill>
                <a:cs typeface="Trebuchet MS"/>
              </a:rPr>
              <a:t>opposed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to</a:t>
            </a:r>
            <a:r>
              <a:rPr lang="en-US" sz="2000" spc="-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two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0" dirty="0">
                <a:solidFill>
                  <a:srgbClr val="22373A"/>
                </a:solidFill>
                <a:cs typeface="Trebuchet MS"/>
              </a:rPr>
              <a:t>dimensions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(or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even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three)</a:t>
            </a:r>
            <a:r>
              <a:rPr lang="en-US" sz="2000" spc="-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images</a:t>
            </a:r>
            <a:endParaRPr lang="en-US" sz="2000" dirty="0">
              <a:cs typeface="Trebuchet MS"/>
            </a:endParaRPr>
          </a:p>
          <a:p>
            <a:pPr marR="694055" lvl="1">
              <a:lnSpc>
                <a:spcPct val="115399"/>
              </a:lnSpc>
              <a:spcBef>
                <a:spcPts val="600"/>
              </a:spcBef>
              <a:tabLst>
                <a:tab pos="116205" algn="l"/>
              </a:tabLst>
            </a:pPr>
            <a:r>
              <a:rPr lang="en-US" spc="-5" dirty="0">
                <a:solidFill>
                  <a:srgbClr val="22373A"/>
                </a:solidFill>
                <a:cs typeface="Trebuchet MS"/>
              </a:rPr>
              <a:t>Convolutional</a:t>
            </a:r>
            <a:r>
              <a:rPr lang="en-US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10" dirty="0">
                <a:solidFill>
                  <a:srgbClr val="22373A"/>
                </a:solidFill>
                <a:cs typeface="Trebuchet MS"/>
              </a:rPr>
              <a:t>networks</a:t>
            </a:r>
            <a:r>
              <a:rPr lang="en-US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5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dirty="0">
                <a:solidFill>
                  <a:srgbClr val="22373A"/>
                </a:solidFill>
                <a:cs typeface="Trebuchet MS"/>
              </a:rPr>
              <a:t>NLP</a:t>
            </a:r>
            <a:r>
              <a:rPr lang="en-US" spc="-20" dirty="0">
                <a:solidFill>
                  <a:srgbClr val="22373A"/>
                </a:solidFill>
                <a:cs typeface="Trebuchet MS"/>
              </a:rPr>
              <a:t> are</a:t>
            </a:r>
            <a:r>
              <a:rPr lang="en-US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20" dirty="0">
                <a:solidFill>
                  <a:srgbClr val="22373A"/>
                </a:solidFill>
                <a:cs typeface="Trebuchet MS"/>
              </a:rPr>
              <a:t>also</a:t>
            </a:r>
            <a:r>
              <a:rPr lang="en-US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15" dirty="0">
                <a:solidFill>
                  <a:srgbClr val="22373A"/>
                </a:solidFill>
                <a:cs typeface="Trebuchet MS"/>
              </a:rPr>
              <a:t>called </a:t>
            </a:r>
            <a:r>
              <a:rPr lang="en-US" spc="-3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10" dirty="0">
                <a:solidFill>
                  <a:srgbClr val="22373A"/>
                </a:solidFill>
                <a:cs typeface="Trebuchet MS"/>
              </a:rPr>
              <a:t>time-delay</a:t>
            </a:r>
            <a:r>
              <a:rPr lang="en-US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5" dirty="0">
                <a:solidFill>
                  <a:srgbClr val="22373A"/>
                </a:solidFill>
                <a:cs typeface="Trebuchet MS"/>
              </a:rPr>
              <a:t>neural</a:t>
            </a:r>
            <a:r>
              <a:rPr lang="en-US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10" dirty="0">
                <a:solidFill>
                  <a:srgbClr val="22373A"/>
                </a:solidFill>
                <a:cs typeface="Trebuchet MS"/>
              </a:rPr>
              <a:t>networks</a:t>
            </a:r>
            <a:r>
              <a:rPr lang="en-US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pc="-20" dirty="0">
                <a:solidFill>
                  <a:srgbClr val="22373A"/>
                </a:solidFill>
                <a:cs typeface="Trebuchet MS"/>
              </a:rPr>
              <a:t>(TDNN)</a:t>
            </a:r>
          </a:p>
          <a:p>
            <a:pPr marR="694055" lvl="1">
              <a:lnSpc>
                <a:spcPct val="115399"/>
              </a:lnSpc>
              <a:spcBef>
                <a:spcPts val="600"/>
              </a:spcBef>
              <a:tabLst>
                <a:tab pos="116205" algn="l"/>
              </a:tabLst>
            </a:pPr>
            <a:endParaRPr lang="en-US" spc="-20" dirty="0">
              <a:solidFill>
                <a:srgbClr val="22373A"/>
              </a:solidFill>
              <a:cs typeface="Trebuchet MS"/>
            </a:endParaRPr>
          </a:p>
          <a:p>
            <a:pPr marR="43180">
              <a:lnSpc>
                <a:spcPct val="115399"/>
              </a:lnSpc>
              <a:spcBef>
                <a:spcPts val="100"/>
              </a:spcBef>
              <a:tabLst>
                <a:tab pos="154305" algn="l"/>
              </a:tabLst>
            </a:pPr>
            <a:r>
              <a:rPr lang="en-GB" sz="2000" spc="5" dirty="0">
                <a:solidFill>
                  <a:srgbClr val="FF0000"/>
                </a:solidFill>
                <a:cs typeface="Trebuchet MS"/>
              </a:rPr>
              <a:t>Tex</a:t>
            </a:r>
            <a:r>
              <a:rPr lang="en-GB" spc="5" dirty="0">
                <a:solidFill>
                  <a:srgbClr val="FF0000"/>
                </a:solidFill>
                <a:cs typeface="Trebuchet MS"/>
              </a:rPr>
              <a:t>t Processing by CNNs</a:t>
            </a:r>
          </a:p>
          <a:p>
            <a:pPr marR="43180" lvl="1">
              <a:lnSpc>
                <a:spcPct val="115399"/>
              </a:lnSpc>
              <a:spcBef>
                <a:spcPts val="100"/>
              </a:spcBef>
              <a:tabLst>
                <a:tab pos="154305" algn="l"/>
              </a:tabLst>
            </a:pPr>
            <a:r>
              <a:rPr lang="en-GB" spc="5" dirty="0">
                <a:solidFill>
                  <a:srgbClr val="22373A"/>
                </a:solidFill>
                <a:cs typeface="Trebuchet MS"/>
              </a:rPr>
              <a:t>Input</a:t>
            </a:r>
            <a:r>
              <a:rPr lang="en-GB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-5" dirty="0">
                <a:solidFill>
                  <a:srgbClr val="22373A"/>
                </a:solidFill>
                <a:cs typeface="Trebuchet MS"/>
              </a:rPr>
              <a:t>sentence</a:t>
            </a:r>
            <a:r>
              <a:rPr lang="en-GB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30" dirty="0" err="1">
                <a:solidFill>
                  <a:srgbClr val="22373A"/>
                </a:solidFill>
                <a:cs typeface="Microsoft Sans Serif"/>
              </a:rPr>
              <a:t>x</a:t>
            </a:r>
            <a:r>
              <a:rPr lang="en-GB" i="1" spc="44" baseline="-13888" dirty="0" err="1">
                <a:solidFill>
                  <a:srgbClr val="22373A"/>
                </a:solidFill>
                <a:cs typeface="Georgia"/>
              </a:rPr>
              <a:t>i</a:t>
            </a:r>
            <a:r>
              <a:rPr lang="en-GB" spc="44" baseline="-13888" dirty="0" err="1">
                <a:solidFill>
                  <a:srgbClr val="22373A"/>
                </a:solidFill>
                <a:cs typeface="Lucida Sans Unicode"/>
              </a:rPr>
              <a:t>:</a:t>
            </a:r>
            <a:r>
              <a:rPr lang="en-GB" i="1" spc="44" baseline="-13888" dirty="0" err="1">
                <a:solidFill>
                  <a:srgbClr val="22373A"/>
                </a:solidFill>
                <a:cs typeface="Georgia"/>
              </a:rPr>
              <a:t>i</a:t>
            </a:r>
            <a:r>
              <a:rPr lang="en-GB" spc="44" baseline="-13888" dirty="0" err="1">
                <a:solidFill>
                  <a:srgbClr val="22373A"/>
                </a:solidFill>
                <a:cs typeface="Lucida Sans Unicode"/>
              </a:rPr>
              <a:t>+</a:t>
            </a:r>
            <a:r>
              <a:rPr lang="en-GB" i="1" spc="44" baseline="-13888" dirty="0" err="1">
                <a:solidFill>
                  <a:srgbClr val="22373A"/>
                </a:solidFill>
                <a:cs typeface="Georgia"/>
              </a:rPr>
              <a:t>n</a:t>
            </a:r>
            <a:r>
              <a:rPr lang="en-GB" i="1" spc="337" baseline="-13888" dirty="0">
                <a:solidFill>
                  <a:srgbClr val="22373A"/>
                </a:solidFill>
                <a:cs typeface="Georgia"/>
              </a:rPr>
              <a:t> </a:t>
            </a:r>
            <a:r>
              <a:rPr lang="en-GB" spc="-20" dirty="0">
                <a:solidFill>
                  <a:srgbClr val="22373A"/>
                </a:solidFill>
                <a:cs typeface="Trebuchet MS"/>
              </a:rPr>
              <a:t>are</a:t>
            </a:r>
            <a:r>
              <a:rPr lang="en-GB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-10" dirty="0">
                <a:solidFill>
                  <a:srgbClr val="22373A"/>
                </a:solidFill>
                <a:cs typeface="Trebuchet MS"/>
              </a:rPr>
              <a:t>stacked</a:t>
            </a:r>
            <a:r>
              <a:rPr lang="en-GB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-15" dirty="0">
                <a:solidFill>
                  <a:srgbClr val="22373A"/>
                </a:solidFill>
                <a:cs typeface="Trebuchet MS"/>
              </a:rPr>
              <a:t>word</a:t>
            </a:r>
            <a:r>
              <a:rPr lang="en-GB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10" dirty="0">
                <a:solidFill>
                  <a:srgbClr val="22373A"/>
                </a:solidFill>
                <a:cs typeface="Trebuchet MS"/>
              </a:rPr>
              <a:t>embeddings</a:t>
            </a:r>
            <a:r>
              <a:rPr lang="en-GB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-15" dirty="0">
                <a:solidFill>
                  <a:srgbClr val="22373A"/>
                </a:solidFill>
                <a:cs typeface="Trebuchet MS"/>
              </a:rPr>
              <a:t>of </a:t>
            </a:r>
            <a:r>
              <a:rPr lang="en-GB" spc="-3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dirty="0">
                <a:solidFill>
                  <a:srgbClr val="22373A"/>
                </a:solidFill>
                <a:cs typeface="Trebuchet MS"/>
              </a:rPr>
              <a:t>dimensionality</a:t>
            </a:r>
            <a:r>
              <a:rPr lang="en-GB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i="1" spc="-5" dirty="0">
                <a:solidFill>
                  <a:srgbClr val="22373A"/>
                </a:solidFill>
                <a:cs typeface="Palatino Linotype"/>
              </a:rPr>
              <a:t>d</a:t>
            </a:r>
            <a:endParaRPr lang="en-GB" dirty="0">
              <a:cs typeface="Palatino Linotype"/>
            </a:endParaRPr>
          </a:p>
          <a:p>
            <a:pPr marL="735965" lvl="1" indent="-342900">
              <a:spcBef>
                <a:spcPts val="820"/>
              </a:spcBef>
              <a:tabLst>
                <a:tab pos="154305" algn="l"/>
              </a:tabLst>
            </a:pPr>
            <a:r>
              <a:rPr lang="en-GB" spc="-5" dirty="0">
                <a:solidFill>
                  <a:srgbClr val="22373A"/>
                </a:solidFill>
                <a:cs typeface="Trebuchet MS"/>
              </a:rPr>
              <a:t>Convolutional</a:t>
            </a:r>
            <a:r>
              <a:rPr lang="en-GB" spc="-40" dirty="0">
                <a:solidFill>
                  <a:srgbClr val="22373A"/>
                </a:solidFill>
                <a:cs typeface="Trebuchet MS"/>
              </a:rPr>
              <a:t> filter</a:t>
            </a:r>
            <a:r>
              <a:rPr lang="en-GB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-5" dirty="0">
                <a:solidFill>
                  <a:srgbClr val="22373A"/>
                </a:solidFill>
                <a:cs typeface="Microsoft Sans Serif"/>
              </a:rPr>
              <a:t>w</a:t>
            </a:r>
            <a:r>
              <a:rPr lang="en-GB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GB" spc="45" dirty="0">
                <a:solidFill>
                  <a:srgbClr val="22373A"/>
                </a:solidFill>
                <a:cs typeface="Cambria"/>
              </a:rPr>
              <a:t>∈</a:t>
            </a:r>
            <a:r>
              <a:rPr lang="en-GB" spc="60" dirty="0">
                <a:solidFill>
                  <a:srgbClr val="22373A"/>
                </a:solidFill>
                <a:cs typeface="Cambria"/>
              </a:rPr>
              <a:t> </a:t>
            </a:r>
            <a:r>
              <a:rPr lang="en-GB" dirty="0" err="1">
                <a:solidFill>
                  <a:srgbClr val="22373A"/>
                </a:solidFill>
                <a:cs typeface="Microsoft Sans Serif"/>
              </a:rPr>
              <a:t>R</a:t>
            </a:r>
            <a:r>
              <a:rPr lang="en-GB" i="1" baseline="31250" dirty="0" err="1">
                <a:solidFill>
                  <a:srgbClr val="22373A"/>
                </a:solidFill>
                <a:cs typeface="Georgia"/>
              </a:rPr>
              <a:t>h</a:t>
            </a:r>
            <a:r>
              <a:rPr lang="en-GB" i="1" baseline="31250" dirty="0" err="1">
                <a:solidFill>
                  <a:srgbClr val="22373A"/>
                </a:solidFill>
                <a:cs typeface="Verdana"/>
              </a:rPr>
              <a:t>×</a:t>
            </a:r>
            <a:r>
              <a:rPr lang="en-GB" i="1" baseline="31250" dirty="0" err="1">
                <a:solidFill>
                  <a:srgbClr val="22373A"/>
                </a:solidFill>
                <a:cs typeface="Georgia"/>
              </a:rPr>
              <a:t>d</a:t>
            </a:r>
            <a:endParaRPr lang="en-GB" baseline="31250" dirty="0">
              <a:cs typeface="Georgia"/>
            </a:endParaRPr>
          </a:p>
          <a:p>
            <a:pPr marL="0" marR="95885" indent="0">
              <a:lnSpc>
                <a:spcPct val="115399"/>
              </a:lnSpc>
              <a:spcBef>
                <a:spcPts val="595"/>
              </a:spcBef>
              <a:buNone/>
            </a:pPr>
            <a:r>
              <a:rPr lang="en-GB" sz="2000" spc="-20" dirty="0">
                <a:solidFill>
                  <a:srgbClr val="22373A"/>
                </a:solidFill>
                <a:cs typeface="Trebuchet MS"/>
              </a:rPr>
              <a:t>	where</a:t>
            </a:r>
            <a:r>
              <a:rPr lang="en-GB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i="1" spc="-5" dirty="0">
                <a:solidFill>
                  <a:srgbClr val="22373A"/>
                </a:solidFill>
                <a:cs typeface="Palatino Linotype"/>
              </a:rPr>
              <a:t>h</a:t>
            </a:r>
            <a:r>
              <a:rPr lang="en-GB" sz="2000" i="1" spc="80" dirty="0">
                <a:solidFill>
                  <a:srgbClr val="22373A"/>
                </a:solidFill>
                <a:cs typeface="Palatino Linotype"/>
              </a:rPr>
              <a:t> </a:t>
            </a:r>
            <a:r>
              <a:rPr lang="en-GB" sz="2000" spc="15" dirty="0">
                <a:solidFill>
                  <a:srgbClr val="22373A"/>
                </a:solidFill>
                <a:cs typeface="Trebuchet MS"/>
              </a:rPr>
              <a:t>is</a:t>
            </a:r>
            <a:r>
              <a:rPr lang="en-GB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spc="-15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GB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spc="-40" dirty="0">
                <a:solidFill>
                  <a:srgbClr val="22373A"/>
                </a:solidFill>
                <a:cs typeface="Trebuchet MS"/>
              </a:rPr>
              <a:t>filter</a:t>
            </a:r>
            <a:r>
              <a:rPr lang="en-GB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spc="-15" dirty="0">
                <a:solidFill>
                  <a:srgbClr val="22373A"/>
                </a:solidFill>
                <a:cs typeface="Trebuchet MS"/>
              </a:rPr>
              <a:t>size</a:t>
            </a:r>
            <a:r>
              <a:rPr lang="en-GB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spc="-10" dirty="0">
                <a:solidFill>
                  <a:srgbClr val="22373A"/>
                </a:solidFill>
                <a:cs typeface="Trebuchet MS"/>
              </a:rPr>
              <a:t>(how</a:t>
            </a:r>
            <a:r>
              <a:rPr lang="en-GB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dirty="0">
                <a:solidFill>
                  <a:srgbClr val="22373A"/>
                </a:solidFill>
                <a:cs typeface="Trebuchet MS"/>
              </a:rPr>
              <a:t>many</a:t>
            </a:r>
            <a:r>
              <a:rPr lang="en-GB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spc="5" dirty="0">
                <a:solidFill>
                  <a:srgbClr val="22373A"/>
                </a:solidFill>
                <a:cs typeface="Trebuchet MS"/>
              </a:rPr>
              <a:t>neighbouring</a:t>
            </a:r>
            <a:r>
              <a:rPr lang="en-GB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dirty="0">
                <a:solidFill>
                  <a:srgbClr val="22373A"/>
                </a:solidFill>
                <a:cs typeface="Trebuchet MS"/>
              </a:rPr>
              <a:t>words </a:t>
            </a:r>
            <a:r>
              <a:rPr lang="en-GB" sz="2000" spc="-3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spc="-20" dirty="0">
                <a:solidFill>
                  <a:srgbClr val="22373A"/>
                </a:solidFill>
                <a:cs typeface="Trebuchet MS"/>
              </a:rPr>
              <a:t>are</a:t>
            </a:r>
            <a:r>
              <a:rPr lang="en-GB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z="2000" spc="-10" dirty="0">
                <a:solidFill>
                  <a:srgbClr val="22373A"/>
                </a:solidFill>
                <a:cs typeface="Trebuchet MS"/>
              </a:rPr>
              <a:t>convoluted)</a:t>
            </a:r>
            <a:endParaRPr lang="en-GB" sz="2000" dirty="0">
              <a:cs typeface="Trebuchet MS"/>
            </a:endParaRPr>
          </a:p>
          <a:p>
            <a:pPr marL="735965" lvl="1" indent="-342900">
              <a:spcBef>
                <a:spcPts val="819"/>
              </a:spcBef>
              <a:tabLst>
                <a:tab pos="154305" algn="l"/>
              </a:tabLst>
            </a:pPr>
            <a:r>
              <a:rPr lang="en-GB" dirty="0">
                <a:solidFill>
                  <a:srgbClr val="22373A"/>
                </a:solidFill>
                <a:cs typeface="Trebuchet MS"/>
              </a:rPr>
              <a:t>Convolution</a:t>
            </a:r>
            <a:r>
              <a:rPr lang="en-GB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-5" dirty="0">
                <a:solidFill>
                  <a:srgbClr val="22373A"/>
                </a:solidFill>
                <a:cs typeface="Trebuchet MS"/>
              </a:rPr>
              <a:t>operation</a:t>
            </a:r>
            <a:r>
              <a:rPr lang="en-GB" spc="-4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-5" dirty="0">
                <a:solidFill>
                  <a:srgbClr val="22373A"/>
                </a:solidFill>
                <a:cs typeface="Microsoft Sans Serif"/>
              </a:rPr>
              <a:t>w</a:t>
            </a:r>
            <a:r>
              <a:rPr lang="en-GB" spc="-6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GB" spc="15" dirty="0">
                <a:solidFill>
                  <a:srgbClr val="22373A"/>
                </a:solidFill>
                <a:cs typeface="Cambria"/>
              </a:rPr>
              <a:t>∗</a:t>
            </a:r>
            <a:r>
              <a:rPr lang="en-GB" spc="-10" dirty="0">
                <a:solidFill>
                  <a:srgbClr val="22373A"/>
                </a:solidFill>
                <a:cs typeface="Cambria"/>
              </a:rPr>
              <a:t> </a:t>
            </a:r>
            <a:r>
              <a:rPr lang="en-GB" spc="30" dirty="0" err="1">
                <a:solidFill>
                  <a:srgbClr val="22373A"/>
                </a:solidFill>
                <a:cs typeface="Microsoft Sans Serif"/>
              </a:rPr>
              <a:t>x</a:t>
            </a:r>
            <a:r>
              <a:rPr lang="en-GB" i="1" spc="44" baseline="-13888" dirty="0" err="1">
                <a:solidFill>
                  <a:srgbClr val="22373A"/>
                </a:solidFill>
                <a:cs typeface="Georgia"/>
              </a:rPr>
              <a:t>i</a:t>
            </a:r>
            <a:r>
              <a:rPr lang="en-GB" spc="44" baseline="-13888" dirty="0" err="1">
                <a:solidFill>
                  <a:srgbClr val="22373A"/>
                </a:solidFill>
                <a:cs typeface="Lucida Sans Unicode"/>
              </a:rPr>
              <a:t>:</a:t>
            </a:r>
            <a:r>
              <a:rPr lang="en-GB" i="1" spc="44" baseline="-13888" dirty="0" err="1">
                <a:solidFill>
                  <a:srgbClr val="22373A"/>
                </a:solidFill>
                <a:cs typeface="Georgia"/>
              </a:rPr>
              <a:t>i</a:t>
            </a:r>
            <a:r>
              <a:rPr lang="en-GB" spc="44" baseline="-13888" dirty="0" err="1">
                <a:solidFill>
                  <a:srgbClr val="22373A"/>
                </a:solidFill>
                <a:cs typeface="Lucida Sans Unicode"/>
              </a:rPr>
              <a:t>+</a:t>
            </a:r>
            <a:r>
              <a:rPr lang="en-GB" i="1" spc="44" baseline="-13888" dirty="0" err="1">
                <a:solidFill>
                  <a:srgbClr val="22373A"/>
                </a:solidFill>
                <a:cs typeface="Georgia"/>
              </a:rPr>
              <a:t>n</a:t>
            </a:r>
            <a:endParaRPr lang="en-GB" baseline="-13888" dirty="0">
              <a:cs typeface="Georgia"/>
            </a:endParaRPr>
          </a:p>
          <a:p>
            <a:pPr marL="735965" lvl="1" indent="-342900">
              <a:spcBef>
                <a:spcPts val="820"/>
              </a:spcBef>
              <a:tabLst>
                <a:tab pos="154305" algn="l"/>
              </a:tabLst>
            </a:pPr>
            <a:r>
              <a:rPr lang="en-GB" spc="10" dirty="0">
                <a:solidFill>
                  <a:srgbClr val="22373A"/>
                </a:solidFill>
                <a:cs typeface="Trebuchet MS"/>
              </a:rPr>
              <a:t>Non-linear</a:t>
            </a:r>
            <a:r>
              <a:rPr lang="en-GB" spc="-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GB" spc="-5" dirty="0">
                <a:solidFill>
                  <a:srgbClr val="22373A"/>
                </a:solidFill>
                <a:cs typeface="Trebuchet MS"/>
              </a:rPr>
              <a:t>operation</a:t>
            </a:r>
            <a:endParaRPr lang="en-GB" dirty="0">
              <a:cs typeface="Trebuchet MS"/>
            </a:endParaRPr>
          </a:p>
          <a:p>
            <a:pPr marL="874395" indent="0">
              <a:lnSpc>
                <a:spcPct val="100000"/>
              </a:lnSpc>
              <a:buNone/>
            </a:pPr>
            <a:r>
              <a:rPr lang="en-GB" sz="2000" i="1" spc="45" dirty="0">
                <a:solidFill>
                  <a:srgbClr val="22373A"/>
                </a:solidFill>
                <a:cs typeface="Palatino Linotype"/>
              </a:rPr>
              <a:t>                    c</a:t>
            </a:r>
            <a:r>
              <a:rPr lang="en-GB" sz="2000" i="1" spc="30" baseline="-13888" dirty="0">
                <a:solidFill>
                  <a:srgbClr val="22373A"/>
                </a:solidFill>
                <a:cs typeface="Georgia"/>
              </a:rPr>
              <a:t>i </a:t>
            </a:r>
            <a:r>
              <a:rPr lang="en-GB" sz="2000" i="1" spc="67" baseline="-13888" dirty="0">
                <a:solidFill>
                  <a:srgbClr val="22373A"/>
                </a:solidFill>
                <a:cs typeface="Georgia"/>
              </a:rPr>
              <a:t> </a:t>
            </a:r>
            <a:r>
              <a:rPr lang="en-GB" sz="2000" spc="35" dirty="0">
                <a:solidFill>
                  <a:srgbClr val="22373A"/>
                </a:solidFill>
                <a:cs typeface="Tahoma"/>
              </a:rPr>
              <a:t>=</a:t>
            </a:r>
            <a:r>
              <a:rPr lang="en-GB" sz="2000" spc="-45" dirty="0">
                <a:solidFill>
                  <a:srgbClr val="22373A"/>
                </a:solidFill>
                <a:cs typeface="Tahoma"/>
              </a:rPr>
              <a:t> </a:t>
            </a:r>
            <a:r>
              <a:rPr lang="en-GB" sz="2000" spc="10" dirty="0" err="1">
                <a:solidFill>
                  <a:srgbClr val="22373A"/>
                </a:solidFill>
                <a:cs typeface="Times New Roman"/>
              </a:rPr>
              <a:t>ReLU</a:t>
            </a:r>
            <a:r>
              <a:rPr lang="en-GB" sz="2000" spc="-10" dirty="0">
                <a:solidFill>
                  <a:srgbClr val="22373A"/>
                </a:solidFill>
                <a:cs typeface="Tahoma"/>
              </a:rPr>
              <a:t>(</a:t>
            </a:r>
            <a:r>
              <a:rPr lang="en-GB" sz="2000" spc="-5" dirty="0">
                <a:solidFill>
                  <a:srgbClr val="22373A"/>
                </a:solidFill>
                <a:cs typeface="Microsoft Sans Serif"/>
              </a:rPr>
              <a:t>w</a:t>
            </a:r>
            <a:r>
              <a:rPr lang="en-GB" sz="2000" spc="-55" dirty="0">
                <a:solidFill>
                  <a:srgbClr val="22373A"/>
                </a:solidFill>
                <a:cs typeface="Microsoft Sans Serif"/>
              </a:rPr>
              <a:t> </a:t>
            </a:r>
            <a:r>
              <a:rPr lang="en-GB" sz="2000" spc="15" dirty="0">
                <a:solidFill>
                  <a:srgbClr val="22373A"/>
                </a:solidFill>
                <a:cs typeface="Cambria"/>
              </a:rPr>
              <a:t>∗</a:t>
            </a:r>
            <a:r>
              <a:rPr lang="en-GB" sz="2000" dirty="0">
                <a:solidFill>
                  <a:srgbClr val="22373A"/>
                </a:solidFill>
                <a:cs typeface="Cambria"/>
              </a:rPr>
              <a:t> </a:t>
            </a:r>
            <a:r>
              <a:rPr lang="en-GB" sz="2000" spc="30" dirty="0" err="1">
                <a:solidFill>
                  <a:srgbClr val="22373A"/>
                </a:solidFill>
                <a:cs typeface="Microsoft Sans Serif"/>
              </a:rPr>
              <a:t>x</a:t>
            </a:r>
            <a:r>
              <a:rPr lang="en-GB" sz="2000" i="1" spc="97" baseline="-13888" dirty="0" err="1">
                <a:solidFill>
                  <a:srgbClr val="22373A"/>
                </a:solidFill>
                <a:cs typeface="Georgia"/>
              </a:rPr>
              <a:t>i</a:t>
            </a:r>
            <a:r>
              <a:rPr lang="en-GB" sz="2000" spc="-30" baseline="-13888" dirty="0" err="1">
                <a:solidFill>
                  <a:srgbClr val="22373A"/>
                </a:solidFill>
                <a:cs typeface="Lucida Sans Unicode"/>
              </a:rPr>
              <a:t>:</a:t>
            </a:r>
            <a:r>
              <a:rPr lang="en-GB" sz="2000" i="1" spc="97" baseline="-13888" dirty="0" err="1">
                <a:solidFill>
                  <a:srgbClr val="22373A"/>
                </a:solidFill>
                <a:cs typeface="Georgia"/>
              </a:rPr>
              <a:t>i</a:t>
            </a:r>
            <a:r>
              <a:rPr lang="en-GB" sz="2000" spc="30" baseline="-13888" dirty="0" err="1">
                <a:solidFill>
                  <a:srgbClr val="22373A"/>
                </a:solidFill>
                <a:cs typeface="Lucida Sans Unicode"/>
              </a:rPr>
              <a:t>+</a:t>
            </a:r>
            <a:r>
              <a:rPr lang="en-GB" sz="2000" i="1" spc="7" baseline="-13888" dirty="0" err="1">
                <a:solidFill>
                  <a:srgbClr val="22373A"/>
                </a:solidFill>
                <a:cs typeface="Georgia"/>
              </a:rPr>
              <a:t>n</a:t>
            </a:r>
            <a:r>
              <a:rPr lang="en-GB" sz="2000" i="1" baseline="-13888" dirty="0">
                <a:solidFill>
                  <a:srgbClr val="22373A"/>
                </a:solidFill>
                <a:cs typeface="Georgia"/>
              </a:rPr>
              <a:t> </a:t>
            </a:r>
            <a:r>
              <a:rPr lang="en-GB" sz="2000" i="1" spc="-52" baseline="-13888" dirty="0">
                <a:solidFill>
                  <a:srgbClr val="22373A"/>
                </a:solidFill>
                <a:cs typeface="Georgia"/>
              </a:rPr>
              <a:t> </a:t>
            </a:r>
            <a:r>
              <a:rPr lang="en-GB" sz="2000" spc="35" dirty="0">
                <a:solidFill>
                  <a:srgbClr val="22373A"/>
                </a:solidFill>
                <a:cs typeface="Tahoma"/>
              </a:rPr>
              <a:t>+</a:t>
            </a:r>
            <a:r>
              <a:rPr lang="en-GB" sz="2000" spc="-110" dirty="0">
                <a:solidFill>
                  <a:srgbClr val="22373A"/>
                </a:solidFill>
                <a:cs typeface="Tahoma"/>
              </a:rPr>
              <a:t> </a:t>
            </a:r>
            <a:r>
              <a:rPr lang="en-GB" sz="2000" i="1" dirty="0">
                <a:solidFill>
                  <a:srgbClr val="22373A"/>
                </a:solidFill>
                <a:cs typeface="Palatino Linotype"/>
              </a:rPr>
              <a:t>b</a:t>
            </a:r>
            <a:r>
              <a:rPr lang="en-GB" sz="2000" spc="-10" dirty="0">
                <a:solidFill>
                  <a:srgbClr val="22373A"/>
                </a:solidFill>
                <a:cs typeface="Tahoma"/>
              </a:rPr>
              <a:t>)</a:t>
            </a:r>
            <a:endParaRPr lang="en-GB" sz="2000" dirty="0">
              <a:cs typeface="Tahoma"/>
            </a:endParaRPr>
          </a:p>
          <a:p>
            <a:pPr marR="694055">
              <a:lnSpc>
                <a:spcPct val="115399"/>
              </a:lnSpc>
              <a:spcBef>
                <a:spcPts val="600"/>
              </a:spcBef>
              <a:tabLst>
                <a:tab pos="116205" algn="l"/>
              </a:tabLst>
            </a:pPr>
            <a:endParaRPr lang="en-US" dirty="0">
              <a:cs typeface="Trebuchet MS"/>
            </a:endParaRPr>
          </a:p>
          <a:p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19</a:t>
            </a:fld>
            <a:endParaRPr spc="11" dirty="0"/>
          </a:p>
        </p:txBody>
      </p:sp>
    </p:spTree>
    <p:extLst>
      <p:ext uri="{BB962C8B-B14F-4D97-AF65-F5344CB8AC3E}">
        <p14:creationId xmlns:p14="http://schemas.microsoft.com/office/powerpoint/2010/main" val="2002831262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3894-FB02-1BB6-B756-873A9DC9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6225F-73E4-EBB8-2563-D2825B06F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7742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26531"/>
            <a:ext cx="10058400" cy="714753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GB" dirty="0"/>
              <a:t>Example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20</a:t>
            </a:fld>
            <a:endParaRPr spc="1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9B5CC-AC89-0CA8-8A9F-EE92CADF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2158008"/>
            <a:ext cx="6778729" cy="49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97071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GB" dirty="0"/>
              <a:t>Example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1946-9845-6EEF-88AA-1EE0323B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73" y="2090803"/>
            <a:ext cx="4608511" cy="5367667"/>
          </a:xfrm>
        </p:spPr>
        <p:txBody>
          <a:bodyPr/>
          <a:lstStyle/>
          <a:p>
            <a:pPr marR="5080">
              <a:lnSpc>
                <a:spcPct val="115399"/>
              </a:lnSpc>
              <a:spcBef>
                <a:spcPts val="100"/>
              </a:spcBef>
            </a:pPr>
            <a:r>
              <a:rPr lang="en-US" sz="2000" dirty="0">
                <a:solidFill>
                  <a:srgbClr val="22373A"/>
                </a:solidFill>
                <a:cs typeface="Trebuchet MS"/>
              </a:rPr>
              <a:t>Not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every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input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5" dirty="0">
                <a:solidFill>
                  <a:srgbClr val="22373A"/>
                </a:solidFill>
                <a:cs typeface="Trebuchet MS"/>
              </a:rPr>
              <a:t>is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connected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to </a:t>
            </a:r>
            <a:r>
              <a:rPr lang="en-US" sz="2000" spc="-3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every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output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in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the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following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0" dirty="0">
                <a:solidFill>
                  <a:srgbClr val="22373A"/>
                </a:solidFill>
                <a:cs typeface="Trebuchet MS"/>
              </a:rPr>
              <a:t>layer</a:t>
            </a:r>
            <a:endParaRPr lang="en-US" sz="2000" dirty="0">
              <a:cs typeface="Trebuchet MS"/>
            </a:endParaRPr>
          </a:p>
          <a:p>
            <a:pPr marL="533400" marR="98425" indent="0">
              <a:lnSpc>
                <a:spcPct val="115399"/>
              </a:lnSpc>
              <a:spcBef>
                <a:spcPts val="1195"/>
              </a:spcBef>
              <a:buNone/>
            </a:pPr>
            <a:r>
              <a:rPr lang="en-US" sz="2000" spc="20" dirty="0">
                <a:solidFill>
                  <a:srgbClr val="22373A"/>
                </a:solidFill>
                <a:cs typeface="Trebuchet MS"/>
              </a:rPr>
              <a:t>sparse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connectivity (vs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 fully-connected/dense</a:t>
            </a:r>
            <a:r>
              <a:rPr lang="en-US" sz="2000" spc="-8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0" dirty="0">
                <a:solidFill>
                  <a:srgbClr val="22373A"/>
                </a:solidFill>
                <a:cs typeface="Trebuchet MS"/>
              </a:rPr>
              <a:t>layers)</a:t>
            </a:r>
            <a:endParaRPr lang="en-US" sz="2000" dirty="0">
              <a:cs typeface="Trebuchet MS"/>
            </a:endParaRPr>
          </a:p>
          <a:p>
            <a:pPr marR="114300">
              <a:lnSpc>
                <a:spcPct val="115399"/>
              </a:lnSpc>
              <a:spcBef>
                <a:spcPts val="1195"/>
              </a:spcBef>
            </a:pP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For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each </a:t>
            </a:r>
            <a:r>
              <a:rPr lang="en-US" sz="2000" spc="-40" dirty="0">
                <a:solidFill>
                  <a:srgbClr val="22373A"/>
                </a:solidFill>
                <a:cs typeface="Trebuchet MS"/>
              </a:rPr>
              <a:t>window, </a:t>
            </a:r>
            <a:r>
              <a:rPr lang="en-US" sz="2000" spc="25" dirty="0">
                <a:solidFill>
                  <a:srgbClr val="22373A"/>
                </a:solidFill>
                <a:cs typeface="Trebuchet MS"/>
              </a:rPr>
              <a:t>use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the </a:t>
            </a:r>
            <a:r>
              <a:rPr lang="en-US" sz="2000" spc="15" dirty="0">
                <a:solidFill>
                  <a:srgbClr val="22373A"/>
                </a:solidFill>
                <a:cs typeface="Trebuchet MS"/>
              </a:rPr>
              <a:t>same</a:t>
            </a:r>
            <a:r>
              <a:rPr lang="en-US" sz="2000" spc="-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weights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0" dirty="0">
                <a:solidFill>
                  <a:srgbClr val="22373A"/>
                </a:solidFill>
                <a:cs typeface="Trebuchet MS"/>
              </a:rPr>
              <a:t>and</a:t>
            </a:r>
            <a:r>
              <a:rPr lang="en-US" sz="2000" spc="-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5" dirty="0">
                <a:solidFill>
                  <a:srgbClr val="22373A"/>
                </a:solidFill>
                <a:cs typeface="Trebuchet MS"/>
              </a:rPr>
              <a:t>bias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values</a:t>
            </a:r>
            <a:endParaRPr lang="en-US" sz="2000" dirty="0">
              <a:cs typeface="Trebuchet MS"/>
            </a:endParaRPr>
          </a:p>
          <a:p>
            <a:pPr marL="533400" indent="0">
              <a:spcBef>
                <a:spcPts val="1415"/>
              </a:spcBef>
              <a:buNone/>
              <a:tabLst>
                <a:tab pos="116205" algn="l"/>
              </a:tabLst>
            </a:pP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parameter</a:t>
            </a:r>
            <a:r>
              <a:rPr lang="en-US" sz="2000" spc="-8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0" dirty="0">
                <a:solidFill>
                  <a:srgbClr val="22373A"/>
                </a:solidFill>
                <a:cs typeface="Trebuchet MS"/>
              </a:rPr>
              <a:t>sharing</a:t>
            </a:r>
            <a:endParaRPr lang="en-US" sz="2000" dirty="0">
              <a:cs typeface="Trebuchet MS"/>
            </a:endParaRPr>
          </a:p>
          <a:p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21</a:t>
            </a:fld>
            <a:endParaRPr spc="1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9B5CC-AC89-0CA8-8A9F-EE92CADF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499" y="2091299"/>
            <a:ext cx="5259846" cy="381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35173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26531"/>
            <a:ext cx="10058400" cy="714753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GB" dirty="0"/>
              <a:t>Stride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1946-9845-6EEF-88AA-1EE0323B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73" y="2090803"/>
            <a:ext cx="8352927" cy="5367667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Stride:</a:t>
            </a:r>
            <a:r>
              <a:rPr lang="en-US" sz="2000" spc="7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step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size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0" dirty="0">
                <a:solidFill>
                  <a:srgbClr val="22373A"/>
                </a:solidFill>
                <a:cs typeface="Trebuchet MS"/>
              </a:rPr>
              <a:t>for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moving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over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sentence</a:t>
            </a:r>
            <a:endParaRPr lang="en-US" sz="20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Stride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40" dirty="0">
                <a:solidFill>
                  <a:srgbClr val="22373A"/>
                </a:solidFill>
                <a:cs typeface="Trebuchet MS"/>
              </a:rPr>
              <a:t>1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5" dirty="0">
                <a:solidFill>
                  <a:srgbClr val="22373A"/>
                </a:solidFill>
                <a:cs typeface="Trebuchet MS"/>
              </a:rPr>
              <a:t>common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0" dirty="0">
                <a:solidFill>
                  <a:srgbClr val="22373A"/>
                </a:solidFill>
                <a:cs typeface="Trebuchet MS"/>
              </a:rPr>
              <a:t>NLP;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other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values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40" dirty="0">
                <a:solidFill>
                  <a:srgbClr val="22373A"/>
                </a:solidFill>
                <a:cs typeface="Trebuchet MS"/>
              </a:rPr>
              <a:t>comp.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vision</a:t>
            </a:r>
            <a:endParaRPr lang="en-US" sz="2000" dirty="0">
              <a:cs typeface="Trebuchet MS"/>
            </a:endParaRPr>
          </a:p>
          <a:p>
            <a:endParaRPr lang="en-P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22</a:t>
            </a:fld>
            <a:endParaRPr spc="1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6A998-9BEB-822D-1847-7792E92E7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7" y="3175000"/>
            <a:ext cx="8159065" cy="39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40946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26531"/>
            <a:ext cx="10058400" cy="714753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GB" dirty="0"/>
              <a:t>Dense layer vs. 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1946-9845-6EEF-88AA-1EE0323B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73" y="2090803"/>
            <a:ext cx="9577063" cy="5367667"/>
          </a:xfrm>
        </p:spPr>
        <p:txBody>
          <a:bodyPr/>
          <a:lstStyle/>
          <a:p>
            <a:pPr marR="587375">
              <a:lnSpc>
                <a:spcPct val="115399"/>
              </a:lnSpc>
              <a:spcBef>
                <a:spcPts val="100"/>
              </a:spcBef>
            </a:pPr>
            <a:r>
              <a:rPr lang="en-US" sz="2000" spc="20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principle,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a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convolutional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0" dirty="0">
                <a:solidFill>
                  <a:srgbClr val="22373A"/>
                </a:solidFill>
                <a:cs typeface="Trebuchet MS"/>
              </a:rPr>
              <a:t>layer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could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handle </a:t>
            </a:r>
            <a:r>
              <a:rPr lang="en-US" sz="2000" spc="-3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variable-sized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inputs</a:t>
            </a:r>
            <a:endParaRPr lang="en-US" sz="2000" dirty="0">
              <a:cs typeface="Trebuchet MS"/>
            </a:endParaRPr>
          </a:p>
          <a:p>
            <a:pPr marR="5080">
              <a:lnSpc>
                <a:spcPct val="115399"/>
              </a:lnSpc>
              <a:spcBef>
                <a:spcPts val="595"/>
              </a:spcBef>
              <a:tabLst>
                <a:tab pos="116205" algn="l"/>
              </a:tabLst>
            </a:pPr>
            <a:r>
              <a:rPr lang="en-US" sz="2000" dirty="0">
                <a:solidFill>
                  <a:srgbClr val="22373A"/>
                </a:solidFill>
                <a:cs typeface="Trebuchet MS"/>
              </a:rPr>
              <a:t>But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0" dirty="0">
                <a:solidFill>
                  <a:srgbClr val="22373A"/>
                </a:solidFill>
                <a:cs typeface="Trebuchet MS"/>
              </a:rPr>
              <a:t>practice,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it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5" dirty="0">
                <a:solidFill>
                  <a:srgbClr val="22373A"/>
                </a:solidFill>
                <a:cs typeface="Trebuchet MS"/>
              </a:rPr>
              <a:t>handles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fixed-sized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input,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just </a:t>
            </a:r>
            <a:r>
              <a:rPr lang="en-US" sz="2000" spc="-20" dirty="0">
                <a:solidFill>
                  <a:srgbClr val="22373A"/>
                </a:solidFill>
                <a:cs typeface="Trebuchet MS"/>
              </a:rPr>
              <a:t>like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in </a:t>
            </a:r>
            <a:r>
              <a:rPr lang="en-US" sz="2000" spc="-3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0" dirty="0">
                <a:solidFill>
                  <a:srgbClr val="22373A"/>
                </a:solidFill>
                <a:cs typeface="Trebuchet MS"/>
              </a:rPr>
              <a:t>an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MLP</a:t>
            </a:r>
            <a:endParaRPr lang="en-US" sz="2000" dirty="0">
              <a:cs typeface="Trebuchet MS"/>
            </a:endParaRPr>
          </a:p>
          <a:p>
            <a:pPr marR="101600">
              <a:lnSpc>
                <a:spcPct val="115399"/>
              </a:lnSpc>
              <a:spcBef>
                <a:spcPts val="600"/>
              </a:spcBef>
            </a:pPr>
            <a:r>
              <a:rPr lang="en-US" sz="2000" spc="-45" dirty="0">
                <a:solidFill>
                  <a:srgbClr val="22373A"/>
                </a:solidFill>
                <a:cs typeface="Trebuchet MS"/>
              </a:rPr>
              <a:t>We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usually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pad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with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zeros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0" dirty="0">
                <a:solidFill>
                  <a:srgbClr val="22373A"/>
                </a:solidFill>
                <a:cs typeface="Trebuchet MS"/>
              </a:rPr>
              <a:t>so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that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all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sequences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5" dirty="0">
                <a:solidFill>
                  <a:srgbClr val="22373A"/>
                </a:solidFill>
                <a:cs typeface="Trebuchet MS"/>
              </a:rPr>
              <a:t>our </a:t>
            </a:r>
            <a:r>
              <a:rPr lang="en-US" sz="2000" spc="-3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data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have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5" dirty="0">
                <a:solidFill>
                  <a:srgbClr val="22373A"/>
                </a:solidFill>
                <a:cs typeface="Trebuchet MS"/>
              </a:rPr>
              <a:t>same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length</a:t>
            </a:r>
            <a:endParaRPr lang="en-US" sz="2000" dirty="0">
              <a:cs typeface="Trebuchet MS"/>
            </a:endParaRPr>
          </a:p>
          <a:p>
            <a:pPr marL="354965" indent="-342900">
              <a:spcBef>
                <a:spcPts val="815"/>
              </a:spcBef>
              <a:tabLst>
                <a:tab pos="116205" algn="l"/>
              </a:tabLst>
            </a:pPr>
            <a:r>
              <a:rPr lang="en-US" sz="2000" spc="5" dirty="0">
                <a:solidFill>
                  <a:srgbClr val="22373A"/>
                </a:solidFill>
                <a:cs typeface="Trebuchet MS"/>
              </a:rPr>
              <a:t>Sometimes</a:t>
            </a:r>
            <a:r>
              <a:rPr lang="en-US" sz="2000" spc="-40" dirty="0">
                <a:solidFill>
                  <a:srgbClr val="22373A"/>
                </a:solidFill>
                <a:cs typeface="Trebuchet MS"/>
              </a:rPr>
              <a:t> we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0" dirty="0">
                <a:solidFill>
                  <a:srgbClr val="22373A"/>
                </a:solidFill>
                <a:cs typeface="Trebuchet MS"/>
              </a:rPr>
              <a:t>also</a:t>
            </a:r>
            <a:r>
              <a:rPr lang="en-US" sz="2000" spc="-4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0" dirty="0">
                <a:solidFill>
                  <a:srgbClr val="22373A"/>
                </a:solidFill>
                <a:cs typeface="Trebuchet MS"/>
              </a:rPr>
              <a:t>truncate</a:t>
            </a:r>
          </a:p>
          <a:p>
            <a:pPr marL="354965" indent="-342900">
              <a:spcBef>
                <a:spcPts val="815"/>
              </a:spcBef>
              <a:tabLst>
                <a:tab pos="116205" algn="l"/>
              </a:tabLst>
            </a:pPr>
            <a:endParaRPr lang="en-US" spc="-20" dirty="0">
              <a:solidFill>
                <a:srgbClr val="22373A"/>
              </a:solidFill>
            </a:endParaRPr>
          </a:p>
          <a:p>
            <a:pPr marL="354965" indent="-342900">
              <a:spcBef>
                <a:spcPts val="815"/>
              </a:spcBef>
              <a:tabLst>
                <a:tab pos="116205" algn="l"/>
              </a:tabLst>
            </a:pPr>
            <a:endParaRPr lang="en-US" spc="-20" dirty="0">
              <a:solidFill>
                <a:srgbClr val="22373A"/>
              </a:solidFill>
            </a:endParaRPr>
          </a:p>
          <a:p>
            <a:pPr marL="354965" indent="-342900">
              <a:spcBef>
                <a:spcPts val="815"/>
              </a:spcBef>
              <a:tabLst>
                <a:tab pos="116205" algn="l"/>
              </a:tabLst>
            </a:pPr>
            <a:endParaRPr lang="en-US" spc="-20" dirty="0">
              <a:solidFill>
                <a:srgbClr val="22373A"/>
              </a:solidFill>
            </a:endParaRPr>
          </a:p>
          <a:p>
            <a:pPr marL="12065" indent="0">
              <a:spcBef>
                <a:spcPts val="815"/>
              </a:spcBef>
              <a:buNone/>
              <a:tabLst>
                <a:tab pos="116205" algn="l"/>
              </a:tabLst>
            </a:pPr>
            <a:r>
              <a:rPr lang="en-US" sz="3200" spc="-20" dirty="0">
                <a:solidFill>
                  <a:srgbClr val="22373A"/>
                </a:solidFill>
              </a:rPr>
              <a:t>But how to classify text after convolution??</a:t>
            </a:r>
            <a:endParaRPr lang="en-PK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23</a:t>
            </a:fld>
            <a:endParaRPr spc="11" dirty="0"/>
          </a:p>
        </p:txBody>
      </p:sp>
    </p:spTree>
    <p:extLst>
      <p:ext uri="{BB962C8B-B14F-4D97-AF65-F5344CB8AC3E}">
        <p14:creationId xmlns:p14="http://schemas.microsoft.com/office/powerpoint/2010/main" val="3411635867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47F9-D4C2-4147-F934-232935AC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1D convolution for text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CD90-AA7A-96CC-0C6D-43663C5F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0440F-2CFC-B94D-D6A3-EEC493367B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0FAB5-254D-50EB-1C43-D78A5C0C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334020"/>
            <a:ext cx="84010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5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4604F-8D16-88D1-FA08-32A55433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convolution for text with padding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94465-42F7-60F1-9147-5E31A8258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1EDD2-C4C4-D7FF-44ED-B1CE4F223E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AF5F0-1036-88C0-1CFB-CED146FF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60" y="1762520"/>
            <a:ext cx="81915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8646-758C-79CD-AA1F-7072E51C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 channel 1D convolution with padding = 1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0C9A-AACB-BF74-B7F2-54FDD9569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830DB-4A68-F99B-89F1-D8D30D63B2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41361-CC74-511E-AA86-547DCC31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33970"/>
            <a:ext cx="9867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2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7694-D7DB-DDE1-6612-4BE35949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conv1d, padded with max pooling over time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10A0-D6E3-6FDB-CF1B-4A32B3BB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C57A4-A8A0-748B-5510-0BA0E63D1A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A7EA9-98BC-9339-4606-6937FD06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864297"/>
            <a:ext cx="92487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3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2273-92DD-D6A2-4304-FCDD9AD6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conv1d, padded with </a:t>
            </a:r>
            <a:r>
              <a:rPr lang="en-US" dirty="0" err="1"/>
              <a:t>ave</a:t>
            </a:r>
            <a:r>
              <a:rPr lang="en-US" dirty="0"/>
              <a:t> pooling over time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97EC4-3B25-0260-7955-5F43C5686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952F3-616E-4511-C730-EBF486F9D3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83697-71B0-80E0-23BE-4609A4B2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5" y="1860229"/>
            <a:ext cx="92964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09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6940-91A4-60F2-341C-D9C309D2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/>
              <a:t>PyTorch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B7CC-1377-025F-CC3D-BA2D76C9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706E6-F2C9-00AD-C15A-8E5A38A815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01B7F-0904-0E28-1CD1-49C05D7D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09750"/>
            <a:ext cx="9448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2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Deep learning </a:t>
            </a:r>
            <a:r>
              <a:rPr lang="en-US" dirty="0"/>
              <a:t>(DL) is a machine learning subfield that uses multiple layers for learning data representations</a:t>
            </a:r>
          </a:p>
          <a:p>
            <a:pPr lvl="1"/>
            <a:r>
              <a:rPr lang="en-US" dirty="0"/>
              <a:t>DL is exceptionally effective at learning patterns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12F4B-DBC6-461F-87D2-57D3A030FC6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Introduction to Deep Learning</a:t>
            </a:r>
          </a:p>
          <a:p>
            <a:endParaRPr lang="en-US" dirty="0"/>
          </a:p>
        </p:txBody>
      </p:sp>
      <p:pic>
        <p:nvPicPr>
          <p:cNvPr id="4" name="Picture 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07" y="3382144"/>
            <a:ext cx="7207985" cy="35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95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5114-4A43-8E86-1AA8-F0AEA3A5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less useful notions: stride = 2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C105-96B7-4CCB-3443-1084BD6CF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A6AA0-D42D-46DD-89F8-CDAFCE85CE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122A7-4FBF-9020-F412-D6534314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27" y="1860229"/>
            <a:ext cx="92964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5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57245"/>
            <a:ext cx="10058400" cy="653325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US" sz="4000" dirty="0"/>
              <a:t>Classification with convolution and pooling</a:t>
            </a:r>
            <a:endParaRPr lang="en-GB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31</a:t>
            </a:fld>
            <a:endParaRPr spc="1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8556FB-F7B3-679D-4FF1-A584F114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511" y="6625163"/>
            <a:ext cx="8387426" cy="979983"/>
          </a:xfrm>
        </p:spPr>
        <p:txBody>
          <a:bodyPr/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2000" dirty="0">
                <a:solidFill>
                  <a:srgbClr val="22373A"/>
                </a:solidFill>
                <a:cs typeface="Trebuchet MS"/>
              </a:rPr>
              <a:t>Usually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40" dirty="0">
                <a:solidFill>
                  <a:srgbClr val="22373A"/>
                </a:solidFill>
                <a:cs typeface="Trebuchet MS"/>
              </a:rPr>
              <a:t>we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have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many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filters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(hundreds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or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thousands), </a:t>
            </a:r>
            <a:r>
              <a:rPr lang="en-US" sz="2000" spc="-3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not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just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0" dirty="0">
                <a:solidFill>
                  <a:srgbClr val="22373A"/>
                </a:solidFill>
                <a:cs typeface="Trebuchet MS"/>
              </a:rPr>
              <a:t>one</a:t>
            </a:r>
            <a:endParaRPr lang="en-US" sz="20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They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may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be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of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5" dirty="0">
                <a:solidFill>
                  <a:srgbClr val="22373A"/>
                </a:solidFill>
                <a:cs typeface="Trebuchet MS"/>
              </a:rPr>
              <a:t>same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or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of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different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sizes</a:t>
            </a:r>
            <a:endParaRPr lang="en-US" sz="2000" dirty="0">
              <a:cs typeface="Trebuchet MS"/>
            </a:endParaRPr>
          </a:p>
          <a:p>
            <a:endParaRPr lang="en-P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3E977-6CB4-10A9-2E12-2170A3E7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8" y="1685082"/>
            <a:ext cx="8764923" cy="438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75553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57245"/>
            <a:ext cx="10058400" cy="653325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US" sz="4000" dirty="0"/>
              <a:t>Classification with convolution and pooling</a:t>
            </a:r>
            <a:endParaRPr lang="en-GB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32</a:t>
            </a:fld>
            <a:endParaRPr spc="1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8556FB-F7B3-679D-4FF1-A584F114F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11" y="2016811"/>
            <a:ext cx="8387426" cy="979983"/>
          </a:xfrm>
        </p:spPr>
        <p:txBody>
          <a:bodyPr/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lang="en-US" sz="2000" dirty="0">
                <a:solidFill>
                  <a:srgbClr val="22373A"/>
                </a:solidFill>
                <a:cs typeface="Trebuchet MS"/>
              </a:rPr>
              <a:t>Usually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40" dirty="0">
                <a:solidFill>
                  <a:srgbClr val="22373A"/>
                </a:solidFill>
                <a:cs typeface="Trebuchet MS"/>
              </a:rPr>
              <a:t>we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have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many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filters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0" dirty="0">
                <a:solidFill>
                  <a:srgbClr val="22373A"/>
                </a:solidFill>
                <a:cs typeface="Trebuchet MS"/>
              </a:rPr>
              <a:t>(hundreds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or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5" dirty="0">
                <a:solidFill>
                  <a:srgbClr val="22373A"/>
                </a:solidFill>
                <a:cs typeface="Trebuchet MS"/>
              </a:rPr>
              <a:t>thousands), </a:t>
            </a:r>
            <a:r>
              <a:rPr lang="en-US" sz="2000" spc="-34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not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cs typeface="Trebuchet MS"/>
              </a:rPr>
              <a:t>just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20" dirty="0">
                <a:solidFill>
                  <a:srgbClr val="22373A"/>
                </a:solidFill>
                <a:cs typeface="Trebuchet MS"/>
              </a:rPr>
              <a:t>one</a:t>
            </a:r>
            <a:endParaRPr lang="en-US" sz="20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They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0" dirty="0">
                <a:solidFill>
                  <a:srgbClr val="22373A"/>
                </a:solidFill>
                <a:cs typeface="Trebuchet MS"/>
              </a:rPr>
              <a:t>may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be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of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15" dirty="0">
                <a:solidFill>
                  <a:srgbClr val="22373A"/>
                </a:solidFill>
                <a:cs typeface="Trebuchet MS"/>
              </a:rPr>
              <a:t>same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5" dirty="0">
                <a:solidFill>
                  <a:srgbClr val="22373A"/>
                </a:solidFill>
                <a:cs typeface="Trebuchet MS"/>
              </a:rPr>
              <a:t>or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15" dirty="0">
                <a:solidFill>
                  <a:srgbClr val="22373A"/>
                </a:solidFill>
                <a:cs typeface="Trebuchet MS"/>
              </a:rPr>
              <a:t>of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spc="-35" dirty="0">
                <a:solidFill>
                  <a:srgbClr val="22373A"/>
                </a:solidFill>
                <a:cs typeface="Trebuchet MS"/>
              </a:rPr>
              <a:t>different</a:t>
            </a:r>
            <a:r>
              <a:rPr lang="en-US" sz="20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000" dirty="0">
                <a:solidFill>
                  <a:srgbClr val="22373A"/>
                </a:solidFill>
                <a:cs typeface="Trebuchet MS"/>
              </a:rPr>
              <a:t>sizes</a:t>
            </a:r>
            <a:endParaRPr lang="en-US" sz="2000" dirty="0">
              <a:cs typeface="Trebuchet MS"/>
            </a:endParaRP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6971C-E958-3618-DFEE-DD573ED1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22" y="3260725"/>
            <a:ext cx="78390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47029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57245"/>
            <a:ext cx="10058400" cy="653325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US" sz="4000" dirty="0"/>
              <a:t>Classification with convolution and pooling</a:t>
            </a:r>
            <a:endParaRPr lang="en-GB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3175000"/>
            <a:ext cx="173038" cy="17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PK"/>
            </a:defPPr>
            <a:lvl1pPr marL="0" algn="l" defTabSz="914400" rtl="0" eaLnBrk="1" latinLnBrk="0" hangingPunct="1">
              <a:defRPr sz="800" b="0" i="0" kern="1200">
                <a:solidFill>
                  <a:srgbClr val="22373A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5">
              <a:spcBef>
                <a:spcPts val="150"/>
              </a:spcBef>
            </a:pPr>
            <a:fld id="{81D60167-4931-47E6-BA6A-407CBD079E47}" type="slidenum">
              <a:rPr lang="en-PK" spc="5" smtClean="0"/>
              <a:pPr marL="79375">
                <a:spcBef>
                  <a:spcPts val="150"/>
                </a:spcBef>
              </a:pPr>
              <a:t>33</a:t>
            </a:fld>
            <a:endParaRPr spc="1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59B2D2-C06F-F7F0-4625-3C53C55E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2D12E7-CA76-030E-A60B-35D12B7E3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76" y="2090802"/>
            <a:ext cx="9264127" cy="53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67347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57245"/>
            <a:ext cx="10058400" cy="653325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US" sz="4000" dirty="0"/>
              <a:t>Properties of pooling</a:t>
            </a:r>
            <a:endParaRPr lang="en-GB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59B2D2-C06F-F7F0-4625-3C53C55E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marR="64135">
              <a:lnSpc>
                <a:spcPct val="115399"/>
              </a:lnSpc>
              <a:spcBef>
                <a:spcPts val="100"/>
              </a:spcBef>
            </a:pPr>
            <a:r>
              <a:rPr lang="en-US" spc="-40" dirty="0">
                <a:solidFill>
                  <a:srgbClr val="22373A"/>
                </a:solidFill>
              </a:rPr>
              <a:t>Idea:</a:t>
            </a:r>
            <a:r>
              <a:rPr lang="en-US" spc="90" dirty="0">
                <a:solidFill>
                  <a:srgbClr val="22373A"/>
                </a:solidFill>
              </a:rPr>
              <a:t> </a:t>
            </a:r>
            <a:r>
              <a:rPr lang="en-US" spc="-30" dirty="0">
                <a:solidFill>
                  <a:srgbClr val="22373A"/>
                </a:solidFill>
              </a:rPr>
              <a:t>Extracting</a:t>
            </a:r>
            <a:r>
              <a:rPr lang="en-US" spc="-25" dirty="0">
                <a:solidFill>
                  <a:srgbClr val="22373A"/>
                </a:solidFill>
              </a:rPr>
              <a:t> </a:t>
            </a:r>
            <a:r>
              <a:rPr lang="en-US" spc="-20" dirty="0">
                <a:solidFill>
                  <a:srgbClr val="22373A"/>
                </a:solidFill>
              </a:rPr>
              <a:t>relevant features </a:t>
            </a:r>
            <a:r>
              <a:rPr lang="en-US" dirty="0">
                <a:solidFill>
                  <a:srgbClr val="22373A"/>
                </a:solidFill>
              </a:rPr>
              <a:t>independent</a:t>
            </a:r>
            <a:r>
              <a:rPr lang="en-US" spc="-25" dirty="0">
                <a:solidFill>
                  <a:srgbClr val="22373A"/>
                </a:solidFill>
              </a:rPr>
              <a:t> </a:t>
            </a:r>
            <a:r>
              <a:rPr lang="en-US" spc="-15" dirty="0">
                <a:solidFill>
                  <a:srgbClr val="22373A"/>
                </a:solidFill>
              </a:rPr>
              <a:t>of</a:t>
            </a:r>
            <a:r>
              <a:rPr lang="en-US" spc="-20" dirty="0">
                <a:solidFill>
                  <a:srgbClr val="22373A"/>
                </a:solidFill>
              </a:rPr>
              <a:t> their </a:t>
            </a:r>
            <a:r>
              <a:rPr lang="en-US" spc="-345" dirty="0">
                <a:solidFill>
                  <a:srgbClr val="22373A"/>
                </a:solidFill>
              </a:rPr>
              <a:t> </a:t>
            </a:r>
            <a:r>
              <a:rPr lang="en-US" spc="10" dirty="0">
                <a:solidFill>
                  <a:srgbClr val="22373A"/>
                </a:solidFill>
              </a:rPr>
              <a:t>position</a:t>
            </a:r>
            <a:r>
              <a:rPr lang="en-US" spc="-35" dirty="0">
                <a:solidFill>
                  <a:srgbClr val="22373A"/>
                </a:solidFill>
              </a:rPr>
              <a:t> </a:t>
            </a:r>
            <a:r>
              <a:rPr lang="en-US" spc="5" dirty="0">
                <a:solidFill>
                  <a:srgbClr val="22373A"/>
                </a:solidFill>
              </a:rPr>
              <a:t>in</a:t>
            </a:r>
            <a:r>
              <a:rPr lang="en-US" spc="-30" dirty="0">
                <a:solidFill>
                  <a:srgbClr val="22373A"/>
                </a:solidFill>
              </a:rPr>
              <a:t> </a:t>
            </a:r>
            <a:r>
              <a:rPr lang="en-US" spc="-15" dirty="0">
                <a:solidFill>
                  <a:srgbClr val="22373A"/>
                </a:solidFill>
              </a:rPr>
              <a:t>the</a:t>
            </a:r>
            <a:r>
              <a:rPr lang="en-US" spc="-30" dirty="0">
                <a:solidFill>
                  <a:srgbClr val="22373A"/>
                </a:solidFill>
              </a:rPr>
              <a:t> </a:t>
            </a:r>
            <a:r>
              <a:rPr lang="en-US" dirty="0">
                <a:solidFill>
                  <a:srgbClr val="22373A"/>
                </a:solidFill>
              </a:rPr>
              <a:t>input</a:t>
            </a: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US" spc="-20" dirty="0">
                <a:solidFill>
                  <a:srgbClr val="22373A"/>
                </a:solidFill>
              </a:rPr>
              <a:t>Problems:</a:t>
            </a:r>
          </a:p>
          <a:p>
            <a:pPr marL="622300" marR="203835" lvl="1" indent="-266700">
              <a:lnSpc>
                <a:spcPct val="115399"/>
              </a:lnSpc>
              <a:spcBef>
                <a:spcPts val="595"/>
              </a:spcBef>
            </a:pPr>
            <a:r>
              <a:rPr lang="en-US" spc="-5" dirty="0">
                <a:solidFill>
                  <a:srgbClr val="22373A"/>
                </a:solidFill>
              </a:rPr>
              <a:t>Output</a:t>
            </a:r>
            <a:r>
              <a:rPr lang="en-US" spc="-30" dirty="0">
                <a:solidFill>
                  <a:srgbClr val="22373A"/>
                </a:solidFill>
              </a:rPr>
              <a:t> </a:t>
            </a:r>
            <a:r>
              <a:rPr lang="en-US" spc="5" dirty="0">
                <a:solidFill>
                  <a:srgbClr val="22373A"/>
                </a:solidFill>
              </a:rPr>
              <a:t>remains</a:t>
            </a:r>
            <a:r>
              <a:rPr lang="en-US" spc="-30" dirty="0">
                <a:solidFill>
                  <a:srgbClr val="22373A"/>
                </a:solidFill>
              </a:rPr>
              <a:t> </a:t>
            </a:r>
            <a:r>
              <a:rPr lang="en-US" spc="-15" dirty="0">
                <a:solidFill>
                  <a:srgbClr val="22373A"/>
                </a:solidFill>
              </a:rPr>
              <a:t>the</a:t>
            </a:r>
            <a:r>
              <a:rPr lang="en-US" spc="-30" dirty="0">
                <a:solidFill>
                  <a:srgbClr val="22373A"/>
                </a:solidFill>
              </a:rPr>
              <a:t> </a:t>
            </a:r>
            <a:r>
              <a:rPr lang="en-US" spc="15" dirty="0">
                <a:solidFill>
                  <a:srgbClr val="22373A"/>
                </a:solidFill>
              </a:rPr>
              <a:t>same</a:t>
            </a:r>
            <a:r>
              <a:rPr lang="en-US" spc="-30" dirty="0">
                <a:solidFill>
                  <a:srgbClr val="22373A"/>
                </a:solidFill>
              </a:rPr>
              <a:t> </a:t>
            </a:r>
            <a:r>
              <a:rPr lang="en-US" spc="-45" dirty="0">
                <a:solidFill>
                  <a:srgbClr val="22373A"/>
                </a:solidFill>
              </a:rPr>
              <a:t>if</a:t>
            </a:r>
            <a:r>
              <a:rPr lang="en-US" spc="-30" dirty="0">
                <a:solidFill>
                  <a:srgbClr val="22373A"/>
                </a:solidFill>
              </a:rPr>
              <a:t> </a:t>
            </a:r>
            <a:r>
              <a:rPr lang="en-US" dirty="0">
                <a:solidFill>
                  <a:srgbClr val="22373A"/>
                </a:solidFill>
              </a:rPr>
              <a:t>a</a:t>
            </a:r>
            <a:r>
              <a:rPr lang="en-US" spc="-30" dirty="0">
                <a:solidFill>
                  <a:srgbClr val="22373A"/>
                </a:solidFill>
              </a:rPr>
              <a:t> feature </a:t>
            </a:r>
            <a:r>
              <a:rPr lang="en-US" spc="-5" dirty="0">
                <a:solidFill>
                  <a:srgbClr val="22373A"/>
                </a:solidFill>
              </a:rPr>
              <a:t>occurs</a:t>
            </a:r>
            <a:r>
              <a:rPr lang="en-US" spc="-30" dirty="0">
                <a:solidFill>
                  <a:srgbClr val="22373A"/>
                </a:solidFill>
              </a:rPr>
              <a:t> </a:t>
            </a:r>
            <a:r>
              <a:rPr lang="en-US" dirty="0">
                <a:solidFill>
                  <a:srgbClr val="22373A"/>
                </a:solidFill>
              </a:rPr>
              <a:t>once</a:t>
            </a:r>
            <a:r>
              <a:rPr lang="en-US" spc="-30" dirty="0">
                <a:solidFill>
                  <a:srgbClr val="22373A"/>
                </a:solidFill>
              </a:rPr>
              <a:t> </a:t>
            </a:r>
            <a:r>
              <a:rPr lang="en-US" spc="5" dirty="0">
                <a:solidFill>
                  <a:srgbClr val="22373A"/>
                </a:solidFill>
              </a:rPr>
              <a:t>or </a:t>
            </a:r>
            <a:r>
              <a:rPr lang="en-US" spc="-350" dirty="0">
                <a:solidFill>
                  <a:srgbClr val="22373A"/>
                </a:solidFill>
              </a:rPr>
              <a:t> </a:t>
            </a:r>
            <a:r>
              <a:rPr lang="en-US" spc="-10" dirty="0">
                <a:solidFill>
                  <a:srgbClr val="22373A"/>
                </a:solidFill>
              </a:rPr>
              <a:t>multiple</a:t>
            </a:r>
            <a:r>
              <a:rPr lang="en-US" spc="-35" dirty="0">
                <a:solidFill>
                  <a:srgbClr val="22373A"/>
                </a:solidFill>
              </a:rPr>
              <a:t> </a:t>
            </a:r>
            <a:r>
              <a:rPr lang="en-US" spc="-5" dirty="0">
                <a:solidFill>
                  <a:srgbClr val="22373A"/>
                </a:solidFill>
              </a:rPr>
              <a:t>times</a:t>
            </a:r>
          </a:p>
          <a:p>
            <a:pPr marL="0" marR="5080" indent="0">
              <a:lnSpc>
                <a:spcPct val="115399"/>
              </a:lnSpc>
              <a:spcBef>
                <a:spcPts val="595"/>
              </a:spcBef>
              <a:buNone/>
            </a:pPr>
            <a:endParaRPr lang="en-US" i="1" spc="-40" dirty="0">
              <a:solidFill>
                <a:srgbClr val="22373A"/>
              </a:solidFill>
              <a:cs typeface="Trebuchet MS"/>
            </a:endParaRPr>
          </a:p>
          <a:p>
            <a:pPr marL="355600" marR="5080" indent="0">
              <a:lnSpc>
                <a:spcPct val="115399"/>
              </a:lnSpc>
              <a:spcBef>
                <a:spcPts val="595"/>
              </a:spcBef>
              <a:buNone/>
            </a:pPr>
            <a:r>
              <a:rPr lang="en-US" i="1" spc="-40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10" dirty="0">
                <a:solidFill>
                  <a:srgbClr val="22373A"/>
                </a:solidFill>
                <a:cs typeface="Trebuchet MS"/>
              </a:rPr>
              <a:t>music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10" dirty="0">
                <a:solidFill>
                  <a:srgbClr val="22373A"/>
                </a:solidFill>
                <a:cs typeface="Trebuchet MS"/>
              </a:rPr>
              <a:t>was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50" dirty="0">
                <a:solidFill>
                  <a:srgbClr val="22373A"/>
                </a:solidFill>
                <a:cs typeface="Trebuchet MS"/>
              </a:rPr>
              <a:t>great,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25" dirty="0">
                <a:solidFill>
                  <a:srgbClr val="22373A"/>
                </a:solidFill>
                <a:cs typeface="Trebuchet MS"/>
              </a:rPr>
              <a:t>but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5" dirty="0">
                <a:solidFill>
                  <a:srgbClr val="22373A"/>
                </a:solidFill>
                <a:cs typeface="Trebuchet MS"/>
              </a:rPr>
              <a:t>cast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10" dirty="0">
                <a:solidFill>
                  <a:srgbClr val="22373A"/>
                </a:solidFill>
                <a:cs typeface="Trebuchet MS"/>
              </a:rPr>
              <a:t>was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45" dirty="0">
                <a:solidFill>
                  <a:srgbClr val="22373A"/>
                </a:solidFill>
                <a:cs typeface="Trebuchet MS"/>
              </a:rPr>
              <a:t>horrible,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plot </a:t>
            </a:r>
            <a:r>
              <a:rPr lang="en-US" i="1" spc="-3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10" dirty="0">
                <a:solidFill>
                  <a:srgbClr val="22373A"/>
                </a:solidFill>
                <a:cs typeface="Trebuchet MS"/>
              </a:rPr>
              <a:t>was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25" dirty="0">
                <a:solidFill>
                  <a:srgbClr val="22373A"/>
                </a:solidFill>
                <a:cs typeface="Trebuchet MS"/>
              </a:rPr>
              <a:t>horrible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30" dirty="0">
                <a:solidFill>
                  <a:srgbClr val="22373A"/>
                </a:solidFill>
                <a:cs typeface="Trebuchet MS"/>
              </a:rPr>
              <a:t>and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the </a:t>
            </a:r>
            <a:r>
              <a:rPr lang="en-US" i="1" spc="5" dirty="0">
                <a:solidFill>
                  <a:srgbClr val="22373A"/>
                </a:solidFill>
                <a:cs typeface="Trebuchet MS"/>
              </a:rPr>
              <a:t>costumes</a:t>
            </a:r>
            <a:r>
              <a:rPr lang="en-US" i="1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55" dirty="0">
                <a:solidFill>
                  <a:srgbClr val="22373A"/>
                </a:solidFill>
                <a:cs typeface="Trebuchet MS"/>
              </a:rPr>
              <a:t>were</a:t>
            </a:r>
            <a:r>
              <a:rPr lang="en-US" i="1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i="1" spc="-45" dirty="0">
                <a:solidFill>
                  <a:srgbClr val="22373A"/>
                </a:solidFill>
                <a:cs typeface="Trebuchet MS"/>
              </a:rPr>
              <a:t>horrible.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46276048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57245"/>
            <a:ext cx="10058400" cy="653325"/>
          </a:xfrm>
          <a:prstGeom prst="rect">
            <a:avLst/>
          </a:prstGeom>
        </p:spPr>
        <p:txBody>
          <a:bodyPr vert="horz" wrap="square" lIns="0" tIns="37407" rIns="0" bIns="0" rtlCol="0" anchor="ctr">
            <a:spAutoFit/>
          </a:bodyPr>
          <a:lstStyle/>
          <a:p>
            <a:pPr marL="27709"/>
            <a:r>
              <a:rPr lang="en-US" sz="4000" dirty="0"/>
              <a:t>Efficacy of CNNs in NLP</a:t>
            </a:r>
            <a:endParaRPr lang="en-GB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F4B8D-6BA3-6E31-7176-D4740D593C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endParaRPr lang="en-P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59B2D2-C06F-F7F0-4625-3C53C55E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920"/>
              </a:spcBef>
            </a:pPr>
            <a:r>
              <a:rPr lang="en-US" sz="2400" spc="20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z="2400" spc="-5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Trebuchet MS"/>
              </a:rPr>
              <a:t>computer</a:t>
            </a:r>
            <a:r>
              <a:rPr lang="en-US" sz="2400" spc="-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10" dirty="0">
                <a:solidFill>
                  <a:srgbClr val="22373A"/>
                </a:solidFill>
                <a:cs typeface="Trebuchet MS"/>
              </a:rPr>
              <a:t>vision</a:t>
            </a:r>
            <a:endParaRPr lang="en-US" sz="2400" dirty="0">
              <a:cs typeface="Trebuchet MS"/>
            </a:endParaRPr>
          </a:p>
          <a:p>
            <a:pPr lvl="1">
              <a:lnSpc>
                <a:spcPct val="150000"/>
              </a:lnSpc>
              <a:spcBef>
                <a:spcPts val="920"/>
              </a:spcBef>
            </a:pPr>
            <a:r>
              <a:rPr lang="en-US" sz="2400" spc="-25" dirty="0">
                <a:solidFill>
                  <a:srgbClr val="22373A"/>
                </a:solidFill>
                <a:cs typeface="Trebuchet MS"/>
              </a:rPr>
              <a:t>Effectiveness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Trebuchet MS"/>
              </a:rPr>
              <a:t>of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dirty="0">
                <a:solidFill>
                  <a:srgbClr val="22373A"/>
                </a:solidFill>
                <a:cs typeface="Trebuchet MS"/>
              </a:rPr>
              <a:t>deep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15" dirty="0">
                <a:solidFill>
                  <a:srgbClr val="22373A"/>
                </a:solidFill>
                <a:cs typeface="Trebuchet MS"/>
              </a:rPr>
              <a:t>CNNs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Trebuchet MS"/>
              </a:rPr>
              <a:t>can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dirty="0">
                <a:solidFill>
                  <a:srgbClr val="22373A"/>
                </a:solidFill>
                <a:cs typeface="Trebuchet MS"/>
              </a:rPr>
              <a:t>be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25" dirty="0">
                <a:solidFill>
                  <a:srgbClr val="22373A"/>
                </a:solidFill>
                <a:cs typeface="Trebuchet MS"/>
              </a:rPr>
              <a:t>very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25" dirty="0">
                <a:solidFill>
                  <a:srgbClr val="22373A"/>
                </a:solidFill>
                <a:cs typeface="Trebuchet MS"/>
              </a:rPr>
              <a:t>well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Trebuchet MS"/>
              </a:rPr>
              <a:t>explained</a:t>
            </a:r>
            <a:endParaRPr lang="en-US" sz="2400" dirty="0">
              <a:cs typeface="Trebuchet MS"/>
            </a:endParaRPr>
          </a:p>
          <a:p>
            <a:pPr lvl="1">
              <a:lnSpc>
                <a:spcPct val="150000"/>
              </a:lnSpc>
              <a:spcBef>
                <a:spcPts val="920"/>
              </a:spcBef>
            </a:pPr>
            <a:r>
              <a:rPr lang="en-US" sz="2400" spc="-15" dirty="0">
                <a:solidFill>
                  <a:srgbClr val="22373A"/>
                </a:solidFill>
                <a:cs typeface="Trebuchet MS"/>
              </a:rPr>
              <a:t>Primary</a:t>
            </a:r>
            <a:r>
              <a:rPr lang="en-US" sz="24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55" dirty="0">
                <a:solidFill>
                  <a:srgbClr val="22373A"/>
                </a:solidFill>
                <a:cs typeface="Trebuchet MS"/>
              </a:rPr>
              <a:t>conv.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Trebuchet MS"/>
              </a:rPr>
              <a:t>layers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35" dirty="0">
                <a:solidFill>
                  <a:srgbClr val="22373A"/>
                </a:solidFill>
                <a:cs typeface="Trebuchet MS"/>
              </a:rPr>
              <a:t>detect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Trebuchet MS"/>
              </a:rPr>
              <a:t>the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10" dirty="0">
                <a:solidFill>
                  <a:srgbClr val="22373A"/>
                </a:solidFill>
                <a:cs typeface="Trebuchet MS"/>
              </a:rPr>
              <a:t>edges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Trebuchet MS"/>
              </a:rPr>
              <a:t>of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20" dirty="0">
                <a:solidFill>
                  <a:srgbClr val="22373A"/>
                </a:solidFill>
                <a:cs typeface="Trebuchet MS"/>
              </a:rPr>
              <a:t>an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object</a:t>
            </a:r>
            <a:endParaRPr lang="en-US" sz="2400" dirty="0">
              <a:cs typeface="Trebuchet MS"/>
            </a:endParaRPr>
          </a:p>
          <a:p>
            <a:pPr lvl="1">
              <a:lnSpc>
                <a:spcPct val="150000"/>
              </a:lnSpc>
              <a:spcBef>
                <a:spcPts val="920"/>
              </a:spcBef>
            </a:pPr>
            <a:r>
              <a:rPr lang="en-US" sz="2400" spc="10" dirty="0">
                <a:solidFill>
                  <a:srgbClr val="22373A"/>
                </a:solidFill>
                <a:cs typeface="Trebuchet MS"/>
              </a:rPr>
              <a:t>As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40" dirty="0">
                <a:solidFill>
                  <a:srgbClr val="22373A"/>
                </a:solidFill>
                <a:cs typeface="Trebuchet MS"/>
              </a:rPr>
              <a:t>we</a:t>
            </a:r>
            <a:r>
              <a:rPr lang="en-US" sz="24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20" dirty="0">
                <a:solidFill>
                  <a:srgbClr val="22373A"/>
                </a:solidFill>
                <a:cs typeface="Trebuchet MS"/>
              </a:rPr>
              <a:t>go</a:t>
            </a:r>
            <a:r>
              <a:rPr lang="en-US" sz="24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50" dirty="0">
                <a:solidFill>
                  <a:srgbClr val="22373A"/>
                </a:solidFill>
                <a:cs typeface="Trebuchet MS"/>
              </a:rPr>
              <a:t>deeper,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Trebuchet MS"/>
              </a:rPr>
              <a:t>more</a:t>
            </a:r>
            <a:r>
              <a:rPr lang="en-US" sz="24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cs typeface="Trebuchet MS"/>
              </a:rPr>
              <a:t>complex</a:t>
            </a:r>
            <a:r>
              <a:rPr lang="en-US" sz="24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Trebuchet MS"/>
              </a:rPr>
              <a:t>features</a:t>
            </a:r>
            <a:r>
              <a:rPr lang="en-US" sz="2400" spc="-3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Trebuchet MS"/>
              </a:rPr>
              <a:t>of</a:t>
            </a:r>
            <a:r>
              <a:rPr lang="en-US" sz="24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20" dirty="0">
                <a:solidFill>
                  <a:srgbClr val="22373A"/>
                </a:solidFill>
                <a:cs typeface="Trebuchet MS"/>
              </a:rPr>
              <a:t>an</a:t>
            </a:r>
            <a:r>
              <a:rPr lang="en-US" sz="2400" spc="-2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5" dirty="0">
                <a:solidFill>
                  <a:srgbClr val="22373A"/>
                </a:solidFill>
                <a:cs typeface="Trebuchet MS"/>
              </a:rPr>
              <a:t>image </a:t>
            </a:r>
            <a:r>
              <a:rPr lang="en-US" sz="2400" spc="-35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20" dirty="0">
                <a:solidFill>
                  <a:srgbClr val="22373A"/>
                </a:solidFill>
                <a:cs typeface="Trebuchet MS"/>
              </a:rPr>
              <a:t>are</a:t>
            </a:r>
            <a:r>
              <a:rPr lang="en-US" sz="2400" spc="-35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spc="-15" dirty="0">
                <a:solidFill>
                  <a:srgbClr val="22373A"/>
                </a:solidFill>
                <a:cs typeface="Trebuchet MS"/>
              </a:rPr>
              <a:t>learnt</a:t>
            </a:r>
            <a:endParaRPr lang="en-US" sz="2400" dirty="0">
              <a:cs typeface="Trebuchet MS"/>
            </a:endParaRPr>
          </a:p>
          <a:p>
            <a:pPr>
              <a:lnSpc>
                <a:spcPct val="150000"/>
              </a:lnSpc>
              <a:spcBef>
                <a:spcPts val="820"/>
              </a:spcBef>
            </a:pPr>
            <a:r>
              <a:rPr lang="en-US" sz="2400" spc="20" dirty="0">
                <a:solidFill>
                  <a:srgbClr val="22373A"/>
                </a:solidFill>
                <a:cs typeface="Trebuchet MS"/>
              </a:rPr>
              <a:t>In</a:t>
            </a:r>
            <a:r>
              <a:rPr lang="en-US" sz="2400" spc="-70" dirty="0">
                <a:solidFill>
                  <a:srgbClr val="22373A"/>
                </a:solidFill>
                <a:cs typeface="Trebuchet MS"/>
              </a:rPr>
              <a:t> </a:t>
            </a:r>
            <a:r>
              <a:rPr lang="en-US" sz="2400" dirty="0">
                <a:solidFill>
                  <a:srgbClr val="22373A"/>
                </a:solidFill>
                <a:cs typeface="Trebuchet MS"/>
              </a:rPr>
              <a:t>NLP</a:t>
            </a:r>
            <a:endParaRPr lang="en-US" sz="2400" dirty="0">
              <a:cs typeface="Trebuchet MS"/>
            </a:endParaRPr>
          </a:p>
          <a:p>
            <a:pPr marR="310515" lvl="1">
              <a:lnSpc>
                <a:spcPct val="150000"/>
              </a:lnSpc>
              <a:spcBef>
                <a:spcPts val="635"/>
              </a:spcBef>
              <a:tabLst>
                <a:tab pos="141605" algn="l"/>
              </a:tabLst>
            </a:pPr>
            <a:r>
              <a:rPr lang="en-US" sz="2400" u="sng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cs typeface="Trebuchet MS"/>
              </a:rPr>
              <a:t>Not</a:t>
            </a:r>
            <a:r>
              <a:rPr lang="en-US" sz="2400" u="sng" spc="360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cs typeface="Trebuchet MS"/>
              </a:rPr>
              <a:t> </a:t>
            </a:r>
            <a:r>
              <a:rPr lang="en-US" sz="2400" u="sng" spc="10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cs typeface="Trebuchet MS"/>
              </a:rPr>
              <a:t>much </a:t>
            </a:r>
            <a:r>
              <a:rPr lang="en-US" sz="2400" u="sng" spc="5" dirty="0">
                <a:solidFill>
                  <a:srgbClr val="22373A"/>
                </a:solidFill>
                <a:uFill>
                  <a:solidFill>
                    <a:srgbClr val="394B4E"/>
                  </a:solidFill>
                </a:uFill>
                <a:cs typeface="Trebuchet MS"/>
              </a:rPr>
              <a:t>understanding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2921174663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31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DL applies a multi-layer process for learning rich hierarchical  features (i.e., data representations)</a:t>
            </a:r>
          </a:p>
          <a:p>
            <a:pPr lvl="1"/>
            <a:r>
              <a:rPr lang="en-US" dirty="0"/>
              <a:t>Input 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dirty="0"/>
              <a:t>ixel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→ </a:t>
            </a:r>
            <a:r>
              <a:rPr lang="en-US" dirty="0"/>
              <a:t>Edges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dirty="0"/>
              <a:t>Textures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dirty="0"/>
              <a:t>Parts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dirty="0"/>
              <a:t>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A716B61F-84FF-48F9-88D3-60AA6FB375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Introduction to Deep Learning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3518" y="3637265"/>
            <a:ext cx="968355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Low-Level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1155" y="3623895"/>
            <a:ext cx="917131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Mid-Level Features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089266" y="3885505"/>
            <a:ext cx="35071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V="1">
            <a:off x="3425062" y="3882975"/>
            <a:ext cx="527426" cy="253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6369469" y="3877959"/>
            <a:ext cx="459931" cy="26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8280310" y="3717064"/>
            <a:ext cx="1345192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Output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9803" y="3609343"/>
            <a:ext cx="1025785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High-Level Features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4883154" y="3862327"/>
            <a:ext cx="451781" cy="596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843659" y="3606661"/>
            <a:ext cx="917131" cy="5232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Trainable Classifier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7809629" y="3880355"/>
            <a:ext cx="459931" cy="26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7326" r="45000" b="63131"/>
          <a:stretch/>
        </p:blipFill>
        <p:spPr>
          <a:xfrm rot="5400000">
            <a:off x="668453" y="5185214"/>
            <a:ext cx="2465542" cy="152091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940968" y="4715176"/>
            <a:ext cx="1506702" cy="2463265"/>
            <a:chOff x="1607820" y="2446906"/>
            <a:chExt cx="2176541" cy="325698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3060" y="2446908"/>
              <a:ext cx="695640" cy="62584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2200" y="2446907"/>
              <a:ext cx="700295" cy="6191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3720" y="2446906"/>
              <a:ext cx="678617" cy="61822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7820" y="3107538"/>
              <a:ext cx="706764" cy="62006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4580" y="3107538"/>
              <a:ext cx="700296" cy="60718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5746" y="3101340"/>
              <a:ext cx="666591" cy="62626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7821" y="3774209"/>
              <a:ext cx="706764" cy="6245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54580" y="3764280"/>
              <a:ext cx="700295" cy="63442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6960" y="5072821"/>
              <a:ext cx="700296" cy="63107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07820" y="4432741"/>
              <a:ext cx="695640" cy="6245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46960" y="4423735"/>
              <a:ext cx="700295" cy="62352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05744" y="3756660"/>
              <a:ext cx="678617" cy="63442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05744" y="4419600"/>
              <a:ext cx="678617" cy="62766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07821" y="5072821"/>
              <a:ext cx="695640" cy="63107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105744" y="5067300"/>
              <a:ext cx="678617" cy="636592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4804819" y="4679788"/>
            <a:ext cx="1664541" cy="2498653"/>
            <a:chOff x="4524496" y="2438400"/>
            <a:chExt cx="2012703" cy="331217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24497" y="2438400"/>
              <a:ext cx="643625" cy="62673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524497" y="3116580"/>
              <a:ext cx="643625" cy="62584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24496" y="3789961"/>
              <a:ext cx="643625" cy="62812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203254" y="2438400"/>
              <a:ext cx="657721" cy="62673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890260" y="2446021"/>
              <a:ext cx="646939" cy="62673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203254" y="3116580"/>
              <a:ext cx="651481" cy="62584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890260" y="3116580"/>
              <a:ext cx="646939" cy="62584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05016" y="3793491"/>
              <a:ext cx="649720" cy="62459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890260" y="3787140"/>
              <a:ext cx="646939" cy="63094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524496" y="4465321"/>
              <a:ext cx="643625" cy="63094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203254" y="4465320"/>
              <a:ext cx="651481" cy="63094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901503" y="4465320"/>
              <a:ext cx="635696" cy="63094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524496" y="5138337"/>
              <a:ext cx="649484" cy="61224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217288" y="5138334"/>
              <a:ext cx="637447" cy="61224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890260" y="5138335"/>
              <a:ext cx="640804" cy="61224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740657" y="4705598"/>
            <a:ext cx="1816935" cy="2472842"/>
            <a:chOff x="5142015" y="2305442"/>
            <a:chExt cx="2816469" cy="3434576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5142016" y="4026763"/>
              <a:ext cx="1381983" cy="83761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567154" y="2309746"/>
              <a:ext cx="1372080" cy="807829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576520" y="3162300"/>
              <a:ext cx="1381964" cy="829613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142017" y="2305442"/>
              <a:ext cx="1381983" cy="81213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144301" y="3162300"/>
              <a:ext cx="1379700" cy="8144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576520" y="4036822"/>
              <a:ext cx="1362714" cy="824738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5142015" y="4892420"/>
              <a:ext cx="1381983" cy="847598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567154" y="4923768"/>
              <a:ext cx="1391330" cy="816250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0" y="3310136"/>
            <a:ext cx="1580888" cy="1190076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1A05A3B-E9C2-41CE-8D22-1CEF9376C85A}"/>
              </a:ext>
            </a:extLst>
          </p:cNvPr>
          <p:cNvCxnSpPr>
            <a:cxnSpLocks/>
          </p:cNvCxnSpPr>
          <p:nvPr/>
        </p:nvCxnSpPr>
        <p:spPr>
          <a:xfrm flipH="1">
            <a:off x="2406000" y="4286409"/>
            <a:ext cx="344833" cy="36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97E480-441A-4459-9C45-E1D4B71454A7}"/>
              </a:ext>
            </a:extLst>
          </p:cNvPr>
          <p:cNvCxnSpPr>
            <a:cxnSpLocks/>
          </p:cNvCxnSpPr>
          <p:nvPr/>
        </p:nvCxnSpPr>
        <p:spPr>
          <a:xfrm>
            <a:off x="3074625" y="4254715"/>
            <a:ext cx="502567" cy="392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BA01555-D1B6-415F-983B-9FD8A5BC0E40}"/>
              </a:ext>
            </a:extLst>
          </p:cNvPr>
          <p:cNvCxnSpPr>
            <a:cxnSpLocks/>
          </p:cNvCxnSpPr>
          <p:nvPr/>
        </p:nvCxnSpPr>
        <p:spPr>
          <a:xfrm>
            <a:off x="4563081" y="4207778"/>
            <a:ext cx="502567" cy="392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2F32EE5-1A42-4E2A-BCE2-FCFE66473C67}"/>
              </a:ext>
            </a:extLst>
          </p:cNvPr>
          <p:cNvCxnSpPr>
            <a:cxnSpLocks/>
          </p:cNvCxnSpPr>
          <p:nvPr/>
        </p:nvCxnSpPr>
        <p:spPr>
          <a:xfrm>
            <a:off x="6326833" y="4173819"/>
            <a:ext cx="502567" cy="3927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65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57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DL provides a flexible, learnable framework for representing visual, text, linguistic information</a:t>
            </a:r>
          </a:p>
          <a:p>
            <a:pPr lvl="1"/>
            <a:r>
              <a:rPr lang="en-US" dirty="0"/>
              <a:t>Can learn in supervised and unsupervised manner</a:t>
            </a:r>
          </a:p>
          <a:p>
            <a:r>
              <a:rPr lang="en-US" dirty="0"/>
              <a:t>DL represents an effective end-to-end learning system</a:t>
            </a:r>
          </a:p>
          <a:p>
            <a:r>
              <a:rPr lang="en-US" dirty="0"/>
              <a:t>Requires large amounts of training data</a:t>
            </a:r>
          </a:p>
          <a:p>
            <a:r>
              <a:rPr lang="en-US" dirty="0"/>
              <a:t>Since about 2010, DL has outperformed other ML techniques</a:t>
            </a:r>
          </a:p>
          <a:p>
            <a:pPr lvl="1"/>
            <a:r>
              <a:rPr lang="en-US" dirty="0"/>
              <a:t>First in vision and speech, then NLP, and other 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D1F82-B83E-4419-9EF2-65DFFD63646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Introduction to Deep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2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Representational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3" y="2090804"/>
                <a:ext cx="9584265" cy="20399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NNs with at least one hidden layer are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universal approximators</a:t>
                </a:r>
              </a:p>
              <a:p>
                <a:pPr lvl="1"/>
                <a:r>
                  <a:rPr lang="en-US" sz="2000" dirty="0"/>
                  <a:t>Given any continuous function </a:t>
                </a:r>
                <a:r>
                  <a:rPr lang="en-US" sz="2000" i="1" dirty="0"/>
                  <a:t>h</a:t>
                </a:r>
                <a:r>
                  <a:rPr lang="en-US" sz="2000" dirty="0"/>
                  <a:t>(</a:t>
                </a:r>
                <a:r>
                  <a:rPr lang="en-US" sz="2000" i="1" dirty="0"/>
                  <a:t>x</a:t>
                </a:r>
                <a:r>
                  <a:rPr lang="en-US" sz="2000" dirty="0"/>
                  <a:t>) and some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, there exists a NN with one hidden layer (and with a reasonable choice of non-linearity) described with the function </a:t>
                </a:r>
                <a:r>
                  <a:rPr lang="en-US" sz="2000" i="1" dirty="0"/>
                  <a:t>f</a:t>
                </a:r>
                <a:r>
                  <a:rPr lang="en-US" sz="2000" dirty="0"/>
                  <a:t>(</a:t>
                </a:r>
                <a:r>
                  <a:rPr lang="en-US" sz="2000" i="1" dirty="0"/>
                  <a:t>x</a:t>
                </a:r>
                <a:r>
                  <a:rPr lang="en-US" sz="2000" dirty="0"/>
                  <a:t>), such that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I.e., NN can approximate any arbitrary complex continuous function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3" y="2090804"/>
                <a:ext cx="9584265" cy="2039916"/>
              </a:xfrm>
              <a:blipFill>
                <a:blip r:embed="rId3"/>
                <a:stretch>
                  <a:fillRect l="-954" t="-238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AF81-244A-4B6F-9708-FA6FA71181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Introduction to Deep Learning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798" y="4482147"/>
            <a:ext cx="2992938" cy="27973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50DA9A-581D-498A-8515-D7F69FC0E846}"/>
              </a:ext>
            </a:extLst>
          </p:cNvPr>
          <p:cNvSpPr txBox="1">
            <a:spLocks/>
          </p:cNvSpPr>
          <p:nvPr/>
        </p:nvSpPr>
        <p:spPr>
          <a:xfrm>
            <a:off x="276673" y="4481754"/>
            <a:ext cx="6576923" cy="2797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8925" indent="-28892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31825" indent="-227013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973138" indent="-23177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254125" indent="-222250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1430338" indent="-176213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389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3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400" dirty="0"/>
              <a:t>NNs use nonlinear mapping of the inputs </a:t>
            </a:r>
            <a:r>
              <a:rPr lang="en-US" sz="2400" i="1" dirty="0"/>
              <a:t>x </a:t>
            </a:r>
            <a:r>
              <a:rPr lang="en-GB" altLang="en-US" sz="2400" dirty="0"/>
              <a:t>to the outputs 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en-GB" sz="2400" dirty="0"/>
              <a:t> to </a:t>
            </a:r>
            <a:r>
              <a:rPr lang="en-GB" altLang="en-US" sz="2400" dirty="0"/>
              <a:t>compute complex decision boundaries</a:t>
            </a:r>
          </a:p>
          <a:p>
            <a:r>
              <a:rPr lang="en-GB" sz="2400" dirty="0"/>
              <a:t>But then, why use deeper NNs?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The fact that deep NNs work better is an empirical observation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Mathematically, deep NNs have the same representational power as a one-layer NN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4302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Neural Networks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Handwritten digit recognition (</a:t>
            </a:r>
            <a:r>
              <a:rPr lang="en-US" dirty="0">
                <a:solidFill>
                  <a:srgbClr val="FF0000"/>
                </a:solidFill>
              </a:rPr>
              <a:t>MNIST dataset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intensity of each pixel is considered an </a:t>
            </a:r>
            <a:r>
              <a:rPr lang="en-US" dirty="0">
                <a:solidFill>
                  <a:srgbClr val="FF0000"/>
                </a:solidFill>
              </a:rPr>
              <a:t>input</a:t>
            </a:r>
            <a:r>
              <a:rPr lang="en-US" dirty="0"/>
              <a:t> element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Output </a:t>
            </a:r>
            <a:r>
              <a:rPr lang="en-US" dirty="0"/>
              <a:t>is the class of the digit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F421A8-B2F4-4320-9759-F56015B0EC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Introduction to Neural Networks</a:t>
            </a:r>
          </a:p>
          <a:p>
            <a:endParaRPr 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1846318" y="3166120"/>
            <a:ext cx="1796780" cy="65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71" indent="-34287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93680" indent="-236518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257195" indent="-342871" algn="l" defTabSz="914323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066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227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389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3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/>
              <a:t>Input</a:t>
            </a:r>
            <a:endParaRPr lang="zh-TW" altLang="en-US" b="1" dirty="0"/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21" y="4054204"/>
            <a:ext cx="2130022" cy="2116455"/>
          </a:xfrm>
          <a:prstGeom prst="rect">
            <a:avLst/>
          </a:prstGeom>
        </p:spPr>
      </p:pic>
      <p:sp>
        <p:nvSpPr>
          <p:cNvPr id="7" name="文字方塊 7"/>
          <p:cNvSpPr txBox="1"/>
          <p:nvPr/>
        </p:nvSpPr>
        <p:spPr>
          <a:xfrm>
            <a:off x="1546580" y="6157686"/>
            <a:ext cx="1687734" cy="4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8" name="矩形 8"/>
          <p:cNvSpPr/>
          <p:nvPr/>
        </p:nvSpPr>
        <p:spPr>
          <a:xfrm>
            <a:off x="3658926" y="3751124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9"/>
          <p:cNvSpPr/>
          <p:nvPr/>
        </p:nvSpPr>
        <p:spPr>
          <a:xfrm>
            <a:off x="3727314" y="446881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10"/>
          <p:cNvSpPr/>
          <p:nvPr/>
        </p:nvSpPr>
        <p:spPr>
          <a:xfrm>
            <a:off x="3733132" y="389848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046121"/>
              </p:ext>
            </p:extLst>
          </p:nvPr>
        </p:nvGraphicFramePr>
        <p:xfrm>
          <a:off x="3745831" y="3803238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831" y="3803238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561460"/>
              </p:ext>
            </p:extLst>
          </p:nvPr>
        </p:nvGraphicFramePr>
        <p:xfrm>
          <a:off x="3751127" y="4385967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127" y="4385967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3"/>
          <p:cNvSpPr/>
          <p:nvPr/>
        </p:nvSpPr>
        <p:spPr>
          <a:xfrm>
            <a:off x="3736839" y="586657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226764"/>
              </p:ext>
            </p:extLst>
          </p:nvPr>
        </p:nvGraphicFramePr>
        <p:xfrm>
          <a:off x="3664916" y="5769807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4916" y="5769807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字方塊 15"/>
          <p:cNvSpPr txBox="1"/>
          <p:nvPr/>
        </p:nvSpPr>
        <p:spPr>
          <a:xfrm rot="5400000">
            <a:off x="3612771" y="515151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6" name="手繪多邊形 16"/>
          <p:cNvSpPr/>
          <p:nvPr/>
        </p:nvSpPr>
        <p:spPr>
          <a:xfrm>
            <a:off x="1424953" y="3812519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手繪多邊形 17"/>
          <p:cNvSpPr/>
          <p:nvPr/>
        </p:nvSpPr>
        <p:spPr>
          <a:xfrm>
            <a:off x="1558303" y="3985460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8"/>
          <p:cNvSpPr/>
          <p:nvPr/>
        </p:nvSpPr>
        <p:spPr>
          <a:xfrm>
            <a:off x="3291853" y="6028569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9"/>
          <p:cNvSpPr txBox="1"/>
          <p:nvPr/>
        </p:nvSpPr>
        <p:spPr>
          <a:xfrm>
            <a:off x="1746783" y="6612795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0" name="群組 25"/>
          <p:cNvGrpSpPr/>
          <p:nvPr/>
        </p:nvGrpSpPr>
        <p:grpSpPr>
          <a:xfrm>
            <a:off x="5389380" y="3699792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6" name="文字方塊 26"/>
          <p:cNvSpPr txBox="1"/>
          <p:nvPr/>
        </p:nvSpPr>
        <p:spPr>
          <a:xfrm>
            <a:off x="5195635" y="6558693"/>
            <a:ext cx="3566686" cy="70788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/>
              <a:t>Each dimension represents the confidence of a digit</a:t>
            </a:r>
            <a:endParaRPr lang="zh-TW" altLang="en-US" sz="2000" dirty="0"/>
          </a:p>
        </p:txBody>
      </p:sp>
      <p:sp>
        <p:nvSpPr>
          <p:cNvPr id="27" name="文字方塊 27"/>
          <p:cNvSpPr txBox="1"/>
          <p:nvPr/>
        </p:nvSpPr>
        <p:spPr>
          <a:xfrm>
            <a:off x="6258500" y="3761347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8" name="文字方塊 28"/>
          <p:cNvSpPr txBox="1"/>
          <p:nvPr/>
        </p:nvSpPr>
        <p:spPr>
          <a:xfrm>
            <a:off x="6265809" y="4542629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29" name="文字方塊 29"/>
          <p:cNvSpPr txBox="1"/>
          <p:nvPr/>
        </p:nvSpPr>
        <p:spPr>
          <a:xfrm>
            <a:off x="6265809" y="5816598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0" name="文字方塊 30"/>
          <p:cNvSpPr txBox="1"/>
          <p:nvPr/>
        </p:nvSpPr>
        <p:spPr>
          <a:xfrm rot="5400000">
            <a:off x="6398504" y="519939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矩形 31"/>
          <p:cNvSpPr/>
          <p:nvPr/>
        </p:nvSpPr>
        <p:spPr>
          <a:xfrm>
            <a:off x="5326083" y="3822256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2" name="矩形 32"/>
          <p:cNvSpPr/>
          <p:nvPr/>
        </p:nvSpPr>
        <p:spPr>
          <a:xfrm>
            <a:off x="5326083" y="4546661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3" name="矩形 33"/>
          <p:cNvSpPr/>
          <p:nvPr/>
        </p:nvSpPr>
        <p:spPr>
          <a:xfrm>
            <a:off x="5307236" y="5815923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4" name="矩形 34"/>
          <p:cNvSpPr/>
          <p:nvPr/>
        </p:nvSpPr>
        <p:spPr>
          <a:xfrm>
            <a:off x="5218239" y="4454606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5"/>
          <p:cNvSpPr/>
          <p:nvPr/>
        </p:nvSpPr>
        <p:spPr>
          <a:xfrm>
            <a:off x="7430250" y="4693786"/>
            <a:ext cx="2351478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The image is  “2”</a:t>
            </a:r>
            <a:endParaRPr lang="zh-TW" altLang="en-US" sz="2400" dirty="0"/>
          </a:p>
        </p:txBody>
      </p:sp>
      <p:sp>
        <p:nvSpPr>
          <p:cNvPr id="36" name="文字版面配置區 2"/>
          <p:cNvSpPr txBox="1">
            <a:spLocks/>
          </p:cNvSpPr>
          <p:nvPr/>
        </p:nvSpPr>
        <p:spPr>
          <a:xfrm>
            <a:off x="5531965" y="3166120"/>
            <a:ext cx="1796780" cy="65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71" indent="-34287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93680" indent="-236518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257195" indent="-342871" algn="l" defTabSz="914323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066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227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389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3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/>
              <a:t>Output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18836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3" grpId="0" animBg="1"/>
      <p:bldP spid="15" grpId="0"/>
      <p:bldP spid="16" grpId="0" animBg="1"/>
      <p:bldP spid="17" grpId="0" animBg="1"/>
      <p:bldP spid="18" grpId="0" animBg="1"/>
      <p:bldP spid="19" grpId="0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15623</TotalTime>
  <Words>1437</Words>
  <Application>Microsoft Office PowerPoint</Application>
  <PresentationFormat>Custom</PresentationFormat>
  <Paragraphs>272</Paragraphs>
  <Slides>35</Slides>
  <Notes>10</Notes>
  <HiddenSlides>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4" baseType="lpstr">
      <vt:lpstr>Arial</vt:lpstr>
      <vt:lpstr>Calibri</vt:lpstr>
      <vt:lpstr>Cambria</vt:lpstr>
      <vt:lpstr>Cambria Math</vt:lpstr>
      <vt:lpstr>Candara</vt:lpstr>
      <vt:lpstr>Courier New</vt:lpstr>
      <vt:lpstr>Garamond</vt:lpstr>
      <vt:lpstr>Georgia</vt:lpstr>
      <vt:lpstr>Lucida Sans Unicode</vt:lpstr>
      <vt:lpstr>Microsoft Sans Serif</vt:lpstr>
      <vt:lpstr>Palatino Linotype</vt:lpstr>
      <vt:lpstr>Tahoma</vt:lpstr>
      <vt:lpstr>Times New Roman</vt:lpstr>
      <vt:lpstr>Trebuchet MS</vt:lpstr>
      <vt:lpstr>Verdana</vt:lpstr>
      <vt:lpstr>Wingdings</vt:lpstr>
      <vt:lpstr>Office Theme</vt:lpstr>
      <vt:lpstr>1_Office Theme</vt:lpstr>
      <vt:lpstr>方程式</vt:lpstr>
      <vt:lpstr>NLP &amp; LLMs</vt:lpstr>
      <vt:lpstr>PowerPoint Presentation</vt:lpstr>
      <vt:lpstr>Deep Learning</vt:lpstr>
      <vt:lpstr>PowerPoint Presentation</vt:lpstr>
      <vt:lpstr>Deep Learning</vt:lpstr>
      <vt:lpstr>PowerPoint Presentation</vt:lpstr>
      <vt:lpstr>Deep Learning</vt:lpstr>
      <vt:lpstr>Representational Power</vt:lpstr>
      <vt:lpstr>Introduction to Neural Networks 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layer in NLP </vt:lpstr>
      <vt:lpstr>Convolutional layer in NLP </vt:lpstr>
      <vt:lpstr>Convolutional layer in NLP </vt:lpstr>
      <vt:lpstr>Example</vt:lpstr>
      <vt:lpstr>Example</vt:lpstr>
      <vt:lpstr>Stride</vt:lpstr>
      <vt:lpstr>Dense layer vs. Convolutional Layer</vt:lpstr>
      <vt:lpstr>A 1D convolution for text</vt:lpstr>
      <vt:lpstr>1D convolution for text with padding</vt:lpstr>
      <vt:lpstr>3 channel 1D convolution with padding = 1</vt:lpstr>
      <vt:lpstr>conv1d, padded with max pooling over time</vt:lpstr>
      <vt:lpstr>conv1d, padded with ave pooling over time</vt:lpstr>
      <vt:lpstr>In PyTorch</vt:lpstr>
      <vt:lpstr>Other less useful notions: stride = 2</vt:lpstr>
      <vt:lpstr>Classification with convolution and pooling</vt:lpstr>
      <vt:lpstr>Classification with convolution and pooling</vt:lpstr>
      <vt:lpstr>Classification with convolution and pooling</vt:lpstr>
      <vt:lpstr>Properties of pooling</vt:lpstr>
      <vt:lpstr>Efficacy of CNNs in NLP</vt:lpstr>
    </vt:vector>
  </TitlesOfParts>
  <Company>Sheridan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Vakanski Aleksandar</dc:creator>
  <cp:lastModifiedBy>Usman Zia</cp:lastModifiedBy>
  <cp:revision>2857</cp:revision>
  <cp:lastPrinted>2016-01-16T17:38:40Z</cp:lastPrinted>
  <dcterms:created xsi:type="dcterms:W3CDTF">2014-06-16T13:46:25Z</dcterms:created>
  <dcterms:modified xsi:type="dcterms:W3CDTF">2024-06-11T15:13:13Z</dcterms:modified>
</cp:coreProperties>
</file>